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487" r:id="rId3"/>
    <p:sldId id="514" r:id="rId4"/>
    <p:sldId id="484" r:id="rId5"/>
    <p:sldId id="488" r:id="rId6"/>
    <p:sldId id="560" r:id="rId7"/>
    <p:sldId id="675" r:id="rId8"/>
    <p:sldId id="490" r:id="rId9"/>
    <p:sldId id="676" r:id="rId10"/>
    <p:sldId id="561" r:id="rId11"/>
    <p:sldId id="491" r:id="rId12"/>
    <p:sldId id="492" r:id="rId13"/>
    <p:sldId id="494" r:id="rId14"/>
    <p:sldId id="495" r:id="rId15"/>
    <p:sldId id="496" r:id="rId16"/>
    <p:sldId id="562" r:id="rId17"/>
    <p:sldId id="556" r:id="rId18"/>
    <p:sldId id="577" r:id="rId19"/>
    <p:sldId id="497" r:id="rId20"/>
    <p:sldId id="498" r:id="rId21"/>
    <p:sldId id="499" r:id="rId22"/>
    <p:sldId id="515" r:id="rId23"/>
    <p:sldId id="500" r:id="rId24"/>
    <p:sldId id="510" r:id="rId25"/>
    <p:sldId id="516" r:id="rId26"/>
    <p:sldId id="502" r:id="rId27"/>
    <p:sldId id="677" r:id="rId28"/>
    <p:sldId id="503" r:id="rId29"/>
    <p:sldId id="678" r:id="rId30"/>
    <p:sldId id="565" r:id="rId31"/>
    <p:sldId id="566" r:id="rId32"/>
    <p:sldId id="567" r:id="rId33"/>
    <p:sldId id="568" r:id="rId34"/>
    <p:sldId id="569" r:id="rId35"/>
    <p:sldId id="570" r:id="rId36"/>
    <p:sldId id="571" r:id="rId37"/>
    <p:sldId id="572" r:id="rId38"/>
    <p:sldId id="574" r:id="rId39"/>
    <p:sldId id="564" r:id="rId40"/>
    <p:sldId id="522" r:id="rId41"/>
    <p:sldId id="635" r:id="rId42"/>
    <p:sldId id="643" r:id="rId43"/>
    <p:sldId id="644" r:id="rId44"/>
    <p:sldId id="642" r:id="rId45"/>
    <p:sldId id="594" r:id="rId46"/>
    <p:sldId id="595" r:id="rId47"/>
    <p:sldId id="596" r:id="rId48"/>
    <p:sldId id="597" r:id="rId49"/>
    <p:sldId id="634" r:id="rId50"/>
    <p:sldId id="604" r:id="rId51"/>
    <p:sldId id="606" r:id="rId52"/>
    <p:sldId id="607" r:id="rId53"/>
    <p:sldId id="608" r:id="rId54"/>
    <p:sldId id="609" r:id="rId55"/>
    <p:sldId id="610" r:id="rId56"/>
    <p:sldId id="612" r:id="rId57"/>
    <p:sldId id="613" r:id="rId58"/>
    <p:sldId id="614" r:id="rId59"/>
    <p:sldId id="616" r:id="rId60"/>
    <p:sldId id="617" r:id="rId61"/>
    <p:sldId id="618" r:id="rId62"/>
    <p:sldId id="619" r:id="rId63"/>
    <p:sldId id="620" r:id="rId64"/>
    <p:sldId id="621" r:id="rId65"/>
    <p:sldId id="622" r:id="rId66"/>
    <p:sldId id="623" r:id="rId67"/>
    <p:sldId id="625" r:id="rId68"/>
    <p:sldId id="626" r:id="rId69"/>
    <p:sldId id="627" r:id="rId70"/>
    <p:sldId id="628" r:id="rId71"/>
    <p:sldId id="629" r:id="rId72"/>
    <p:sldId id="679" r:id="rId73"/>
    <p:sldId id="640" r:id="rId74"/>
    <p:sldId id="649" r:id="rId75"/>
    <p:sldId id="637" r:id="rId76"/>
    <p:sldId id="638" r:id="rId77"/>
    <p:sldId id="650" r:id="rId78"/>
    <p:sldId id="651" r:id="rId79"/>
    <p:sldId id="652" r:id="rId80"/>
    <p:sldId id="653" r:id="rId81"/>
    <p:sldId id="654" r:id="rId82"/>
    <p:sldId id="655" r:id="rId83"/>
    <p:sldId id="656" r:id="rId84"/>
    <p:sldId id="657" r:id="rId85"/>
    <p:sldId id="658" r:id="rId86"/>
    <p:sldId id="659" r:id="rId87"/>
    <p:sldId id="660" r:id="rId88"/>
    <p:sldId id="661" r:id="rId89"/>
    <p:sldId id="662" r:id="rId90"/>
    <p:sldId id="663" r:id="rId91"/>
    <p:sldId id="683" r:id="rId92"/>
    <p:sldId id="664" r:id="rId93"/>
    <p:sldId id="665" r:id="rId94"/>
    <p:sldId id="666" r:id="rId95"/>
    <p:sldId id="684" r:id="rId96"/>
    <p:sldId id="667" r:id="rId97"/>
    <p:sldId id="669" r:id="rId98"/>
    <p:sldId id="670" r:id="rId99"/>
    <p:sldId id="671" r:id="rId100"/>
    <p:sldId id="672" r:id="rId101"/>
    <p:sldId id="67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47"/>
    <p:restoredTop sz="94731"/>
  </p:normalViewPr>
  <p:slideViewPr>
    <p:cSldViewPr>
      <p:cViewPr>
        <p:scale>
          <a:sx n="113" d="100"/>
          <a:sy n="113" d="100"/>
        </p:scale>
        <p:origin x="128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7A165-4FDD-49E5-9F6D-D505BB88ABC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4C105-889D-45AE-A412-73DB489C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2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2DD9-5214-4F09-A917-0755DC49A4D5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5BA5-4C4A-4C12-9934-7DE5F3F1D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62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5BA5-4C4A-4C12-9934-7DE5F3F1D6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2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29057" indent="-280406"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21626" indent="-224325"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570276" indent="-224325"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18927" indent="-224325" defTabSz="911322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467577" indent="-224325" defTabSz="911322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16227" indent="-224325" defTabSz="911322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364878" indent="-224325" defTabSz="911322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13528" indent="-224325" defTabSz="911322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93DA14-A2C1-4C21-88E7-30CBB1FA707A}" type="slidenum">
              <a:rPr kumimoji="0" lang="en-US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kumimoji="0" lang="en-US" altLang="en-US"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4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+1 for infinity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5BA5-4C4A-4C12-9934-7DE5F3F1D6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2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356107" cy="268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0" baseline="0" dirty="0"/>
              <a:t>Some slides from Valentina </a:t>
            </a:r>
            <a:r>
              <a:rPr lang="en-US" sz="1400" kern="0" baseline="0" dirty="0" err="1"/>
              <a:t>Korzhova</a:t>
            </a: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342693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827733"/>
            <a:ext cx="10876027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ct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7311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0965" y="827733"/>
            <a:ext cx="5707114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738352" y="827733"/>
            <a:ext cx="4982613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694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827733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9044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791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1923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694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493" y="827733"/>
            <a:ext cx="7715014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ctr" defTabSz="117461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0" indent="10045" algn="ct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520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57986" y="1205309"/>
            <a:ext cx="10876027" cy="4824960"/>
          </a:xfrm>
        </p:spPr>
        <p:txBody>
          <a:bodyPr anchor="ctr"/>
          <a:lstStyle>
            <a:lvl1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u="none" cap="small" baseline="0">
                <a:latin typeface="Gill Sans MT" panose="020B0502020104020203" pitchFamily="34" charset="0"/>
              </a:defRPr>
            </a:lvl1pPr>
            <a:lvl2pPr marL="914400" indent="-457200" algn="l" defTabSz="1371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1371600" indent="-457200" algn="l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  <a:defRPr sz="2399">
                <a:latin typeface="Gill Sans MT" panose="020B0502020104020203" pitchFamily="34" charset="0"/>
              </a:defRPr>
            </a:lvl3pPr>
            <a:lvl4pPr marL="1600118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4pPr>
            <a:lvl5pPr marL="2057295" indent="-228588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832AF1-0049-D344-9F72-DA41467F3A6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6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514600"/>
            <a:ext cx="10977432" cy="297180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3200" dirty="0" smtClean="0">
                <a:latin typeface="Gill Sans MT" panose="020B0502020104020203" pitchFamily="34" charset="0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737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4038600"/>
            <a:ext cx="5144373" cy="1991668"/>
          </a:xfrm>
        </p:spPr>
        <p:txBody>
          <a:bodyPr anchor="ctr"/>
          <a:lstStyle>
            <a:lvl1pPr marL="54861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/>
            </a:lvl1pPr>
            <a:lvl2pPr marL="894213" indent="-34288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25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3857507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344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827733"/>
            <a:ext cx="5144373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283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3"/>
            <a:ext cx="6429179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67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7715014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24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3"/>
            <a:ext cx="9000850" cy="5202536"/>
          </a:xfrm>
        </p:spPr>
        <p:txBody>
          <a:bodyPr anchor="ctr"/>
          <a:lstStyle>
            <a:lvl1pPr marL="325901" indent="0" algn="r">
              <a:lnSpc>
                <a:spcPct val="100000"/>
              </a:lnSpc>
              <a:spcAft>
                <a:spcPts val="599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3999" u="sng" cap="small" baseline="0">
                <a:latin typeface="Gill Sans MT" panose="020B0502020104020203" pitchFamily="34" charset="0"/>
              </a:defRPr>
            </a:lvl1pPr>
            <a:lvl2pPr marL="325901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8">
                <a:latin typeface="Gill Sans MT" panose="020B0502020104020203" pitchFamily="34" charset="0"/>
              </a:defRPr>
            </a:lvl2pPr>
            <a:lvl3pPr marL="325901" indent="0" algn="r">
              <a:buClr>
                <a:schemeClr val="bg1"/>
              </a:buClr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74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2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lexbeutel.com/webgl/vorono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COT 4521: Introduction to Computational Geometry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738042"/>
              </a:xfrm>
            </p:spPr>
            <p:txBody>
              <a:bodyPr/>
              <a:lstStyle/>
              <a:p>
                <a:r>
                  <a:rPr lang="en-US" altLang="en-US" dirty="0"/>
                  <a:t>A </a:t>
                </a:r>
                <a:r>
                  <a:rPr lang="en-US" altLang="en-US" dirty="0" err="1"/>
                  <a:t>Voronoi</a:t>
                </a:r>
                <a:r>
                  <a:rPr lang="en-US" altLang="en-US" dirty="0"/>
                  <a:t> edge:</a:t>
                </a:r>
              </a:p>
              <a:p>
                <a:pPr lvl="1"/>
                <a:r>
                  <a:rPr lang="en-US" altLang="en-US" dirty="0"/>
                  <a:t>A point </a:t>
                </a:r>
                <a14:m>
                  <m:oMath xmlns:m="http://schemas.openxmlformats.org/officeDocument/2006/math">
                    <m:r>
                      <a:rPr lang="en-US" alt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on a Voronoi edge is equidistant to two nearest sites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/>
                  <a:t>.</a:t>
                </a:r>
              </a:p>
              <a:p>
                <a:pPr lvl="1"/>
                <a:r>
                  <a:rPr lang="en-US" altLang="en-US" dirty="0"/>
                  <a:t>Hence the circle centered at 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/>
                  <a:t> contains no site in its interior.</a:t>
                </a: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738042"/>
              </a:xfrm>
              <a:blipFill>
                <a:blip r:embed="rId2"/>
                <a:stretch>
                  <a:fillRect l="-1517" t="-2304" b="-5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729A5-A914-EC43-B6C5-134590B869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D8A93-9BCF-6D4E-A008-97DE127B366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Properties</a:t>
            </a:r>
            <a:endParaRPr lang="en-US" dirty="0"/>
          </a:p>
        </p:txBody>
      </p:sp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9" y="3943351"/>
            <a:ext cx="4429125" cy="242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6090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9781414" cy="482496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Delete from T the leaf node of the disappearing arc and its associated circle events in the event queue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Add vertex record in doubly link list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Create new edge record in doubly link list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Check the new triplets formed by the former neighboring arcs form potential circle events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30F2D3-E7DE-9A45-A083-637B21B40D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E10C20-0D39-864E-ABC4-9A5D1EE6051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Handling Circle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6BBFC-68DC-014B-9124-B05EAA4CF8E3}"/>
              </a:ext>
            </a:extLst>
          </p:cNvPr>
          <p:cNvSpPr/>
          <p:nvPr/>
        </p:nvSpPr>
        <p:spPr>
          <a:xfrm>
            <a:off x="762000" y="1439792"/>
            <a:ext cx="11201400" cy="16844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O(N log 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DCAAB-E4E9-924E-BB48-F7F961B55B69}"/>
              </a:ext>
            </a:extLst>
          </p:cNvPr>
          <p:cNvSpPr/>
          <p:nvPr/>
        </p:nvSpPr>
        <p:spPr>
          <a:xfrm>
            <a:off x="762000" y="3124199"/>
            <a:ext cx="11201400" cy="4789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5C807-AEF8-FF4E-857A-CED8A4EBCDC7}"/>
              </a:ext>
            </a:extLst>
          </p:cNvPr>
          <p:cNvSpPr/>
          <p:nvPr/>
        </p:nvSpPr>
        <p:spPr>
          <a:xfrm>
            <a:off x="762000" y="3603159"/>
            <a:ext cx="11201400" cy="5878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DFE516-8ABB-FE44-A3DE-A4D8B41C5F1A}"/>
              </a:ext>
            </a:extLst>
          </p:cNvPr>
          <p:cNvSpPr/>
          <p:nvPr/>
        </p:nvSpPr>
        <p:spPr>
          <a:xfrm>
            <a:off x="762000" y="4191001"/>
            <a:ext cx="11201400" cy="16763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7297307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new site can generate at most two new arcs  beach line can have at most 2</a:t>
            </a:r>
            <a:r>
              <a:rPr lang="en-US" i="1" dirty="0"/>
              <a:t>n </a:t>
            </a:r>
            <a:r>
              <a:rPr lang="en-US" dirty="0"/>
              <a:t>– 1 arcs</a:t>
            </a:r>
          </a:p>
          <a:p>
            <a:r>
              <a:rPr lang="en-US" dirty="0"/>
              <a:t>Each “false circle event” can be changed to </a:t>
            </a:r>
            <a:r>
              <a:rPr lang="pt-BR" dirty="0"/>
              <a:t>a real </a:t>
            </a:r>
            <a:r>
              <a:rPr lang="pt-BR" dirty="0" err="1"/>
              <a:t>event</a:t>
            </a:r>
            <a:r>
              <a:rPr lang="pt-BR" dirty="0"/>
              <a:t> O(n) events</a:t>
            </a:r>
          </a:p>
          <a:p>
            <a:r>
              <a:rPr lang="en-US" dirty="0"/>
              <a:t>Site/Circle Event Handler O(log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/>
              <a:t>	O(</a:t>
            </a:r>
            <a:r>
              <a:rPr lang="pt-BR" i="1" dirty="0"/>
              <a:t>n </a:t>
            </a:r>
            <a:r>
              <a:rPr lang="pt-BR" dirty="0"/>
              <a:t>log </a:t>
            </a:r>
            <a:r>
              <a:rPr lang="pt-BR" i="1" dirty="0"/>
              <a:t>n</a:t>
            </a:r>
            <a:r>
              <a:rPr lang="pt-BR" dirty="0"/>
              <a:t>) total running time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1AA701-A5EF-0849-9990-E5BB4816EEF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F898C7-2F51-2341-BA88-F5C5DE32638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Total Running Time</a:t>
            </a:r>
          </a:p>
        </p:txBody>
      </p:sp>
    </p:spTree>
    <p:extLst>
      <p:ext uri="{BB962C8B-B14F-4D97-AF65-F5344CB8AC3E}">
        <p14:creationId xmlns:p14="http://schemas.microsoft.com/office/powerpoint/2010/main" val="413302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Collinear sites form a series of parallel lines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A0BDAA-F27E-4D4F-B3A1-915EAD95BF2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5BB99-A8D6-904C-8382-4CEA2B56448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Collinear sites</a:t>
            </a:r>
            <a:endParaRPr lang="en-US" dirty="0"/>
          </a:p>
        </p:txBody>
      </p:sp>
      <p:grpSp>
        <p:nvGrpSpPr>
          <p:cNvPr id="11270" name="Group 22"/>
          <p:cNvGrpSpPr>
            <a:grpSpLocks/>
          </p:cNvGrpSpPr>
          <p:nvPr/>
        </p:nvGrpSpPr>
        <p:grpSpPr bwMode="auto">
          <a:xfrm>
            <a:off x="3886200" y="2209800"/>
            <a:ext cx="4724400" cy="3505200"/>
            <a:chOff x="2362200" y="2209800"/>
            <a:chExt cx="4724400" cy="3505200"/>
          </a:xfrm>
        </p:grpSpPr>
        <p:grpSp>
          <p:nvGrpSpPr>
            <p:cNvPr id="11271" name="Group 23"/>
            <p:cNvGrpSpPr>
              <a:grpSpLocks/>
            </p:cNvGrpSpPr>
            <p:nvPr/>
          </p:nvGrpSpPr>
          <p:grpSpPr bwMode="auto">
            <a:xfrm>
              <a:off x="2362200" y="2209800"/>
              <a:ext cx="4648200" cy="3505200"/>
              <a:chOff x="2362200" y="2209800"/>
              <a:chExt cx="4648200" cy="3505200"/>
            </a:xfrm>
          </p:grpSpPr>
          <p:sp>
            <p:nvSpPr>
              <p:cNvPr id="11273" name="Oval 3"/>
              <p:cNvSpPr>
                <a:spLocks noChangeArrowheads="1"/>
              </p:cNvSpPr>
              <p:nvPr/>
            </p:nvSpPr>
            <p:spPr bwMode="auto">
              <a:xfrm>
                <a:off x="32766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74" name="Oval 7"/>
              <p:cNvSpPr>
                <a:spLocks noChangeArrowheads="1"/>
              </p:cNvSpPr>
              <p:nvPr/>
            </p:nvSpPr>
            <p:spPr bwMode="auto">
              <a:xfrm>
                <a:off x="41910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75" name="Oval 13"/>
              <p:cNvSpPr>
                <a:spLocks noChangeArrowheads="1"/>
              </p:cNvSpPr>
              <p:nvPr/>
            </p:nvSpPr>
            <p:spPr bwMode="auto">
              <a:xfrm>
                <a:off x="51054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76" name="Oval 18"/>
              <p:cNvSpPr>
                <a:spLocks noChangeArrowheads="1"/>
              </p:cNvSpPr>
              <p:nvPr/>
            </p:nvSpPr>
            <p:spPr bwMode="auto">
              <a:xfrm>
                <a:off x="60198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77" name="Oval 19"/>
              <p:cNvSpPr>
                <a:spLocks noChangeArrowheads="1"/>
              </p:cNvSpPr>
              <p:nvPr/>
            </p:nvSpPr>
            <p:spPr bwMode="auto">
              <a:xfrm>
                <a:off x="23622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1278" name="Group 30"/>
              <p:cNvGrpSpPr>
                <a:grpSpLocks/>
              </p:cNvGrpSpPr>
              <p:nvPr/>
            </p:nvGrpSpPr>
            <p:grpSpPr bwMode="auto">
              <a:xfrm>
                <a:off x="2438400" y="2209800"/>
                <a:ext cx="4572000" cy="3505200"/>
                <a:chOff x="2438400" y="2209800"/>
                <a:chExt cx="4572000" cy="3505200"/>
              </a:xfrm>
            </p:grpSpPr>
            <p:grpSp>
              <p:nvGrpSpPr>
                <p:cNvPr id="11279" name="Group 10"/>
                <p:cNvGrpSpPr>
                  <a:grpSpLocks/>
                </p:cNvGrpSpPr>
                <p:nvPr/>
              </p:nvGrpSpPr>
              <p:grpSpPr bwMode="auto">
                <a:xfrm>
                  <a:off x="42672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92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93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80" name="Group 4"/>
                <p:cNvGrpSpPr>
                  <a:grpSpLocks/>
                </p:cNvGrpSpPr>
                <p:nvPr/>
              </p:nvGrpSpPr>
              <p:grpSpPr bwMode="auto">
                <a:xfrm>
                  <a:off x="33528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90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91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81" name="Group 15"/>
                <p:cNvGrpSpPr>
                  <a:grpSpLocks/>
                </p:cNvGrpSpPr>
                <p:nvPr/>
              </p:nvGrpSpPr>
              <p:grpSpPr bwMode="auto">
                <a:xfrm>
                  <a:off x="51816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88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8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82" name="Group 20"/>
                <p:cNvGrpSpPr>
                  <a:grpSpLocks/>
                </p:cNvGrpSpPr>
                <p:nvPr/>
              </p:nvGrpSpPr>
              <p:grpSpPr bwMode="auto">
                <a:xfrm>
                  <a:off x="24384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86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87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83" name="Group 25"/>
                <p:cNvGrpSpPr>
                  <a:grpSpLocks/>
                </p:cNvGrpSpPr>
                <p:nvPr/>
              </p:nvGrpSpPr>
              <p:grpSpPr bwMode="auto">
                <a:xfrm>
                  <a:off x="60960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1128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85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272" name="Oval 28"/>
            <p:cNvSpPr>
              <a:spLocks noChangeArrowheads="1"/>
            </p:cNvSpPr>
            <p:nvPr/>
          </p:nvSpPr>
          <p:spPr bwMode="auto">
            <a:xfrm>
              <a:off x="69342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5058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A54B57-A79B-7F45-A8C4-3E876BEF80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sz="4000" dirty="0"/>
              <a:t>Non-collinear sites form Voronoi half lines that meet at a vertex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E0743-6F4F-C341-8782-20A66B084CD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291" name="Line 5"/>
          <p:cNvSpPr>
            <a:spLocks noChangeShapeType="1"/>
          </p:cNvSpPr>
          <p:nvPr/>
        </p:nvSpPr>
        <p:spPr bwMode="auto">
          <a:xfrm>
            <a:off x="4876800" y="3962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Line 6"/>
          <p:cNvSpPr>
            <a:spLocks noChangeShapeType="1"/>
          </p:cNvSpPr>
          <p:nvPr/>
        </p:nvSpPr>
        <p:spPr bwMode="auto">
          <a:xfrm>
            <a:off x="5334000" y="2895600"/>
            <a:ext cx="0" cy="2819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5638800" y="2489200"/>
            <a:ext cx="914400" cy="2819400"/>
            <a:chOff x="2592" y="1568"/>
            <a:chExt cx="576" cy="1776"/>
          </a:xfrm>
        </p:grpSpPr>
        <p:sp>
          <p:nvSpPr>
            <p:cNvPr id="12309" name="Oval 8"/>
            <p:cNvSpPr>
              <a:spLocks noChangeArrowheads="1"/>
            </p:cNvSpPr>
            <p:nvPr/>
          </p:nvSpPr>
          <p:spPr bwMode="auto">
            <a:xfrm>
              <a:off x="3024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0" name="Line 9"/>
            <p:cNvSpPr>
              <a:spLocks noChangeShapeType="1"/>
            </p:cNvSpPr>
            <p:nvPr/>
          </p:nvSpPr>
          <p:spPr bwMode="auto">
            <a:xfrm rot="-2700000">
              <a:off x="2592" y="230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1" name="Line 10"/>
            <p:cNvSpPr>
              <a:spLocks noChangeShapeType="1"/>
            </p:cNvSpPr>
            <p:nvPr/>
          </p:nvSpPr>
          <p:spPr bwMode="auto">
            <a:xfrm rot="-2700000">
              <a:off x="3032" y="1568"/>
              <a:ext cx="0" cy="17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533" name="Group 21"/>
          <p:cNvGrpSpPr>
            <a:grpSpLocks/>
          </p:cNvGrpSpPr>
          <p:nvPr/>
        </p:nvGrpSpPr>
        <p:grpSpPr bwMode="auto">
          <a:xfrm>
            <a:off x="4267201" y="1782763"/>
            <a:ext cx="5865635" cy="2609851"/>
            <a:chOff x="1680" y="1104"/>
            <a:chExt cx="3855" cy="1644"/>
          </a:xfrm>
        </p:grpSpPr>
        <p:sp>
          <p:nvSpPr>
            <p:cNvPr id="12307" name="Oval 12"/>
            <p:cNvSpPr>
              <a:spLocks noChangeArrowheads="1"/>
            </p:cNvSpPr>
            <p:nvPr/>
          </p:nvSpPr>
          <p:spPr bwMode="auto">
            <a:xfrm>
              <a:off x="1680" y="1104"/>
              <a:ext cx="1440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08" name="Text Box 13"/>
            <p:cNvSpPr txBox="1">
              <a:spLocks noChangeArrowheads="1"/>
            </p:cNvSpPr>
            <p:nvPr/>
          </p:nvSpPr>
          <p:spPr bwMode="auto">
            <a:xfrm>
              <a:off x="3579" y="1759"/>
              <a:ext cx="1956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chemeClr val="tx2"/>
                  </a:solidFill>
                </a:rPr>
                <a:t>A Voronoi vertex is </a:t>
              </a:r>
              <a:br>
                <a:rPr lang="en-US" altLang="en-US" sz="2400" dirty="0">
                  <a:solidFill>
                    <a:schemeClr val="tx2"/>
                  </a:solidFill>
                </a:rPr>
              </a:br>
              <a:r>
                <a:rPr lang="en-US" altLang="en-US" sz="2400" dirty="0">
                  <a:solidFill>
                    <a:schemeClr val="tx2"/>
                  </a:solidFill>
                </a:rPr>
                <a:t>the center of an </a:t>
              </a:r>
              <a:r>
                <a:rPr lang="en-US" altLang="en-US" sz="2400" i="1" dirty="0">
                  <a:solidFill>
                    <a:schemeClr val="tx2"/>
                  </a:solidFill>
                </a:rPr>
                <a:t>empty</a:t>
              </a:r>
              <a:r>
                <a:rPr lang="en-US" altLang="en-US" sz="2400" dirty="0">
                  <a:solidFill>
                    <a:schemeClr val="tx2"/>
                  </a:solidFill>
                </a:rPr>
                <a:t> </a:t>
              </a:r>
              <a:br>
                <a:rPr lang="en-US" altLang="en-US" sz="2400" dirty="0">
                  <a:solidFill>
                    <a:schemeClr val="tx2"/>
                  </a:solidFill>
                </a:rPr>
              </a:br>
              <a:r>
                <a:rPr lang="en-US" altLang="en-US" sz="2400" dirty="0">
                  <a:solidFill>
                    <a:schemeClr val="tx2"/>
                  </a:solidFill>
                </a:rPr>
                <a:t>circle touching 3 or </a:t>
              </a:r>
              <a:br>
                <a:rPr lang="en-US" altLang="en-US" sz="2400" dirty="0">
                  <a:solidFill>
                    <a:schemeClr val="tx2"/>
                  </a:solidFill>
                </a:rPr>
              </a:br>
              <a:r>
                <a:rPr lang="en-US" altLang="en-US" sz="2400" dirty="0">
                  <a:solidFill>
                    <a:schemeClr val="tx2"/>
                  </a:solidFill>
                </a:rPr>
                <a:t>more sites.</a:t>
              </a:r>
            </a:p>
          </p:txBody>
        </p:sp>
      </p:grpSp>
      <p:grpSp>
        <p:nvGrpSpPr>
          <p:cNvPr id="64526" name="Group 14"/>
          <p:cNvGrpSpPr>
            <a:grpSpLocks/>
          </p:cNvGrpSpPr>
          <p:nvPr/>
        </p:nvGrpSpPr>
        <p:grpSpPr bwMode="auto">
          <a:xfrm>
            <a:off x="4953001" y="1981201"/>
            <a:ext cx="836613" cy="1031875"/>
            <a:chOff x="2160" y="1248"/>
            <a:chExt cx="527" cy="650"/>
          </a:xfrm>
        </p:grpSpPr>
        <p:sp>
          <p:nvSpPr>
            <p:cNvPr id="12305" name="Line 15"/>
            <p:cNvSpPr>
              <a:spLocks noChangeShapeType="1"/>
            </p:cNvSpPr>
            <p:nvPr/>
          </p:nvSpPr>
          <p:spPr bwMode="auto">
            <a:xfrm flipH="1" flipV="1">
              <a:off x="2160" y="1248"/>
              <a:ext cx="240" cy="5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Text Box 16"/>
            <p:cNvSpPr txBox="1">
              <a:spLocks noChangeArrowheads="1"/>
            </p:cNvSpPr>
            <p:nvPr/>
          </p:nvSpPr>
          <p:spPr bwMode="auto">
            <a:xfrm>
              <a:off x="2486" y="161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/>
                <a:t>v</a:t>
              </a:r>
            </a:p>
          </p:txBody>
        </p:sp>
      </p:grpSp>
      <p:grpSp>
        <p:nvGrpSpPr>
          <p:cNvPr id="12296" name="Group 1"/>
          <p:cNvGrpSpPr>
            <a:grpSpLocks/>
          </p:cNvGrpSpPr>
          <p:nvPr/>
        </p:nvGrpSpPr>
        <p:grpSpPr bwMode="auto">
          <a:xfrm>
            <a:off x="2692400" y="2620964"/>
            <a:ext cx="4148138" cy="3767137"/>
            <a:chOff x="1168400" y="2620963"/>
            <a:chExt cx="4148138" cy="3767137"/>
          </a:xfrm>
        </p:grpSpPr>
        <p:sp>
          <p:nvSpPr>
            <p:cNvPr id="12298" name="Oval 3"/>
            <p:cNvSpPr>
              <a:spLocks noChangeArrowheads="1"/>
            </p:cNvSpPr>
            <p:nvPr/>
          </p:nvSpPr>
          <p:spPr bwMode="auto">
            <a:xfrm>
              <a:off x="32766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299" name="Oval 4"/>
            <p:cNvSpPr>
              <a:spLocks noChangeArrowheads="1"/>
            </p:cNvSpPr>
            <p:nvPr/>
          </p:nvSpPr>
          <p:spPr bwMode="auto">
            <a:xfrm>
              <a:off x="41910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grpSp>
          <p:nvGrpSpPr>
            <p:cNvPr id="12300" name="Group 23"/>
            <p:cNvGrpSpPr>
              <a:grpSpLocks/>
            </p:cNvGrpSpPr>
            <p:nvPr/>
          </p:nvGrpSpPr>
          <p:grpSpPr bwMode="auto">
            <a:xfrm>
              <a:off x="1168400" y="2620963"/>
              <a:ext cx="4148138" cy="3767137"/>
              <a:chOff x="736" y="1651"/>
              <a:chExt cx="2613" cy="2373"/>
            </a:xfrm>
          </p:grpSpPr>
          <p:sp>
            <p:nvSpPr>
              <p:cNvPr id="12301" name="Text Box 17"/>
              <p:cNvSpPr txBox="1">
                <a:spLocks noChangeArrowheads="1"/>
              </p:cNvSpPr>
              <p:nvPr/>
            </p:nvSpPr>
            <p:spPr bwMode="auto">
              <a:xfrm>
                <a:off x="736" y="3736"/>
                <a:ext cx="8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/>
                  <a:t>Half lines</a:t>
                </a:r>
              </a:p>
            </p:txBody>
          </p:sp>
          <p:cxnSp>
            <p:nvCxnSpPr>
              <p:cNvPr id="12302" name="AutoShape 18"/>
              <p:cNvCxnSpPr>
                <a:cxnSpLocks noChangeShapeType="1"/>
                <a:stCxn id="12301" idx="3"/>
              </p:cNvCxnSpPr>
              <p:nvPr/>
            </p:nvCxnSpPr>
            <p:spPr bwMode="auto">
              <a:xfrm flipV="1">
                <a:off x="1603" y="3352"/>
                <a:ext cx="594" cy="528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303" name="AutoShape 19"/>
              <p:cNvCxnSpPr>
                <a:cxnSpLocks noChangeShapeType="1"/>
                <a:stCxn id="12301" idx="3"/>
              </p:cNvCxnSpPr>
              <p:nvPr/>
            </p:nvCxnSpPr>
            <p:spPr bwMode="auto">
              <a:xfrm flipV="1">
                <a:off x="1603" y="2968"/>
                <a:ext cx="1746" cy="912"/>
              </a:xfrm>
              <a:prstGeom prst="curvedConnector3">
                <a:avLst>
                  <a:gd name="adj1" fmla="val 69185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304" name="AutoShape 22"/>
              <p:cNvCxnSpPr>
                <a:cxnSpLocks noChangeShapeType="1"/>
              </p:cNvCxnSpPr>
              <p:nvPr/>
            </p:nvCxnSpPr>
            <p:spPr bwMode="auto">
              <a:xfrm rot="-5400000">
                <a:off x="787" y="2467"/>
                <a:ext cx="2213" cy="581"/>
              </a:xfrm>
              <a:prstGeom prst="curvedConnector3">
                <a:avLst>
                  <a:gd name="adj1" fmla="val 91097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4536" name="Text Box 24"/>
          <p:cNvSpPr txBox="1">
            <a:spLocks noChangeArrowheads="1"/>
          </p:cNvSpPr>
          <p:nvPr/>
        </p:nvSpPr>
        <p:spPr bwMode="auto">
          <a:xfrm>
            <a:off x="1557792" y="1616076"/>
            <a:ext cx="17225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A vertex has</a:t>
            </a:r>
            <a:br>
              <a:rPr lang="en-US" altLang="en-US" sz="2400" dirty="0"/>
            </a:br>
            <a:r>
              <a:rPr lang="en-US" altLang="en-US" sz="2400" dirty="0"/>
              <a:t>degree </a:t>
            </a:r>
            <a:r>
              <a:rPr lang="en-US" altLang="en-US" sz="2400" dirty="0">
                <a:sym typeface="Symbol" pitchFamily="18" charset="2"/>
              </a:rPr>
              <a:t> </a:t>
            </a:r>
            <a:r>
              <a:rPr lang="en-US" alt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293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3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AutoShape 2"/>
          <p:cNvSpPr>
            <a:spLocks noChangeArrowheads="1"/>
          </p:cNvSpPr>
          <p:nvPr/>
        </p:nvSpPr>
        <p:spPr bwMode="auto">
          <a:xfrm rot="-8100000">
            <a:off x="4622800" y="3238500"/>
            <a:ext cx="1447800" cy="1447800"/>
          </a:xfrm>
          <a:prstGeom prst="rtTriangl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8E2BA0-FE72-7346-A3C8-8624C10952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sz="4000" dirty="0"/>
              <a:t>Voronoi Cells and Segments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CB80CC-B364-FC48-83E7-CD2C3CF8271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48006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57150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4876800" y="3962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334000" y="2895600"/>
            <a:ext cx="0" cy="2133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rot="-2700000">
            <a:off x="5638800" y="3657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46" name="Group 10"/>
          <p:cNvGrpSpPr>
            <a:grpSpLocks/>
          </p:cNvGrpSpPr>
          <p:nvPr/>
        </p:nvGrpSpPr>
        <p:grpSpPr bwMode="auto">
          <a:xfrm>
            <a:off x="4953001" y="1981201"/>
            <a:ext cx="836613" cy="1031875"/>
            <a:chOff x="2160" y="1248"/>
            <a:chExt cx="527" cy="650"/>
          </a:xfrm>
        </p:grpSpPr>
        <p:sp>
          <p:nvSpPr>
            <p:cNvPr id="14360" name="Line 11"/>
            <p:cNvSpPr>
              <a:spLocks noChangeShapeType="1"/>
            </p:cNvSpPr>
            <p:nvPr/>
          </p:nvSpPr>
          <p:spPr bwMode="auto">
            <a:xfrm flipH="1" flipV="1">
              <a:off x="2160" y="1248"/>
              <a:ext cx="240" cy="5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Text Box 12"/>
            <p:cNvSpPr txBox="1">
              <a:spLocks noChangeArrowheads="1"/>
            </p:cNvSpPr>
            <p:nvPr/>
          </p:nvSpPr>
          <p:spPr bwMode="auto">
            <a:xfrm>
              <a:off x="2486" y="161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/>
                <a:t>v</a:t>
              </a:r>
            </a:p>
          </p:txBody>
        </p:sp>
      </p:grpSp>
      <p:sp>
        <p:nvSpPr>
          <p:cNvPr id="14347" name="Line 13"/>
          <p:cNvSpPr>
            <a:spLocks noChangeShapeType="1"/>
          </p:cNvSpPr>
          <p:nvPr/>
        </p:nvSpPr>
        <p:spPr bwMode="auto">
          <a:xfrm>
            <a:off x="5334000" y="2895600"/>
            <a:ext cx="1066800" cy="1066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7534" name="Group 14"/>
          <p:cNvGrpSpPr>
            <a:grpSpLocks/>
          </p:cNvGrpSpPr>
          <p:nvPr/>
        </p:nvGrpSpPr>
        <p:grpSpPr bwMode="auto">
          <a:xfrm>
            <a:off x="5334001" y="3808414"/>
            <a:ext cx="1192213" cy="1220787"/>
            <a:chOff x="2400" y="2399"/>
            <a:chExt cx="751" cy="769"/>
          </a:xfrm>
        </p:grpSpPr>
        <p:sp>
          <p:nvSpPr>
            <p:cNvPr id="14357" name="Oval 15"/>
            <p:cNvSpPr>
              <a:spLocks noChangeArrowheads="1"/>
            </p:cNvSpPr>
            <p:nvPr/>
          </p:nvSpPr>
          <p:spPr bwMode="auto">
            <a:xfrm rot="5400000">
              <a:off x="3055" y="283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8" name="Line 16"/>
            <p:cNvSpPr>
              <a:spLocks noChangeShapeType="1"/>
            </p:cNvSpPr>
            <p:nvPr/>
          </p:nvSpPr>
          <p:spPr bwMode="auto">
            <a:xfrm rot="2700000">
              <a:off x="2623" y="2687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Line 17"/>
            <p:cNvSpPr>
              <a:spLocks noChangeShapeType="1"/>
            </p:cNvSpPr>
            <p:nvPr/>
          </p:nvSpPr>
          <p:spPr bwMode="auto">
            <a:xfrm flipH="1">
              <a:off x="2400" y="2496"/>
              <a:ext cx="672" cy="67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538" name="Line 18"/>
          <p:cNvSpPr>
            <a:spLocks noChangeShapeType="1"/>
          </p:cNvSpPr>
          <p:nvPr/>
        </p:nvSpPr>
        <p:spPr bwMode="auto">
          <a:xfrm flipH="1">
            <a:off x="4876800" y="5029200"/>
            <a:ext cx="457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9" name="Line 19"/>
          <p:cNvSpPr>
            <a:spLocks noChangeShapeType="1"/>
          </p:cNvSpPr>
          <p:nvPr/>
        </p:nvSpPr>
        <p:spPr bwMode="auto">
          <a:xfrm>
            <a:off x="6400800" y="39624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7540" name="Group 20"/>
          <p:cNvGrpSpPr>
            <a:grpSpLocks/>
          </p:cNvGrpSpPr>
          <p:nvPr/>
        </p:nvGrpSpPr>
        <p:grpSpPr bwMode="auto">
          <a:xfrm>
            <a:off x="2628900" y="2719388"/>
            <a:ext cx="5672138" cy="2984500"/>
            <a:chOff x="727" y="1674"/>
            <a:chExt cx="3474" cy="1880"/>
          </a:xfrm>
        </p:grpSpPr>
        <p:sp>
          <p:nvSpPr>
            <p:cNvPr id="14352" name="Text Box 21"/>
            <p:cNvSpPr txBox="1">
              <a:spLocks noChangeArrowheads="1"/>
            </p:cNvSpPr>
            <p:nvPr/>
          </p:nvSpPr>
          <p:spPr bwMode="auto">
            <a:xfrm>
              <a:off x="2822" y="3202"/>
              <a:ext cx="13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Unbounded Cell</a:t>
              </a:r>
            </a:p>
          </p:txBody>
        </p:sp>
        <p:sp>
          <p:nvSpPr>
            <p:cNvPr id="14353" name="Text Box 22"/>
            <p:cNvSpPr txBox="1">
              <a:spLocks noChangeArrowheads="1"/>
            </p:cNvSpPr>
            <p:nvPr/>
          </p:nvSpPr>
          <p:spPr bwMode="auto">
            <a:xfrm>
              <a:off x="727" y="3266"/>
              <a:ext cx="11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Bounded Cell</a:t>
              </a:r>
            </a:p>
          </p:txBody>
        </p:sp>
        <p:cxnSp>
          <p:nvCxnSpPr>
            <p:cNvPr id="14354" name="AutoShape 23"/>
            <p:cNvCxnSpPr>
              <a:cxnSpLocks noChangeShapeType="1"/>
            </p:cNvCxnSpPr>
            <p:nvPr/>
          </p:nvCxnSpPr>
          <p:spPr bwMode="auto">
            <a:xfrm flipV="1">
              <a:off x="1662" y="2567"/>
              <a:ext cx="905" cy="659"/>
            </a:xfrm>
            <a:prstGeom prst="curvedConnector3">
              <a:avLst>
                <a:gd name="adj1" fmla="val 4994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355" name="Text Box 24"/>
            <p:cNvSpPr txBox="1">
              <a:spLocks noChangeArrowheads="1"/>
            </p:cNvSpPr>
            <p:nvPr/>
          </p:nvSpPr>
          <p:spPr bwMode="auto">
            <a:xfrm>
              <a:off x="840" y="1674"/>
              <a:ext cx="7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Segment</a:t>
              </a:r>
            </a:p>
          </p:txBody>
        </p:sp>
        <p:cxnSp>
          <p:nvCxnSpPr>
            <p:cNvPr id="14356" name="AutoShape 25"/>
            <p:cNvCxnSpPr>
              <a:cxnSpLocks noChangeShapeType="1"/>
              <a:stCxn id="14355" idx="3"/>
            </p:cNvCxnSpPr>
            <p:nvPr/>
          </p:nvCxnSpPr>
          <p:spPr bwMode="auto">
            <a:xfrm>
              <a:off x="1627" y="1818"/>
              <a:ext cx="751" cy="358"/>
            </a:xfrm>
            <a:prstGeom prst="curvedConnector3">
              <a:avLst>
                <a:gd name="adj1" fmla="val 4993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456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7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animBg="1"/>
      <p:bldP spid="107538" grpId="0" animBg="1"/>
      <p:bldP spid="1075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ChangeArrowheads="1"/>
          </p:cNvSpPr>
          <p:nvPr/>
        </p:nvSpPr>
        <p:spPr bwMode="auto">
          <a:xfrm rot="-8100000">
            <a:off x="8453437" y="2690813"/>
            <a:ext cx="1447800" cy="1447800"/>
          </a:xfrm>
          <a:prstGeom prst="rtTriangl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474F7-78E5-2246-9C32-C653787C5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7485887" cy="4824960"/>
          </a:xfrm>
        </p:spPr>
        <p:txBody>
          <a:bodyPr>
            <a:normAutofit/>
          </a:bodyPr>
          <a:lstStyle/>
          <a:p>
            <a:r>
              <a:rPr lang="en-US" altLang="en-US" dirty="0"/>
              <a:t>Which of the following is true for 2-D Voronoi diagrams? </a:t>
            </a:r>
          </a:p>
          <a:p>
            <a:pPr lvl="1"/>
            <a:r>
              <a:rPr lang="en-US" altLang="en-US" dirty="0"/>
              <a:t>Four or more non-collinear sites are…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en-US" dirty="0"/>
              <a:t>sufficient to create a bounded cell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en-US" dirty="0"/>
              <a:t>necessary to create a bounded cell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en-US" dirty="0"/>
              <a:t>1 and 2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en-US" dirty="0"/>
              <a:t>none of above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7821EF-F297-FD4E-BE6F-8729A13A66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029B30-2BB9-9C4B-B97C-9915D1DFBBF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2-D Voronoi diagrams</a:t>
            </a:r>
            <a:endParaRPr lang="en-US" dirty="0"/>
          </a:p>
        </p:txBody>
      </p:sp>
      <p:grpSp>
        <p:nvGrpSpPr>
          <p:cNvPr id="15364" name="Group 3"/>
          <p:cNvGrpSpPr>
            <a:grpSpLocks/>
          </p:cNvGrpSpPr>
          <p:nvPr/>
        </p:nvGrpSpPr>
        <p:grpSpPr bwMode="auto">
          <a:xfrm>
            <a:off x="8610600" y="1433513"/>
            <a:ext cx="2743200" cy="4114800"/>
            <a:chOff x="5535612" y="2005012"/>
            <a:chExt cx="2743200" cy="4114800"/>
          </a:xfrm>
        </p:grpSpPr>
        <p:sp>
          <p:nvSpPr>
            <p:cNvPr id="15367" name="Line 6"/>
            <p:cNvSpPr>
              <a:spLocks noChangeShapeType="1"/>
            </p:cNvSpPr>
            <p:nvPr/>
          </p:nvSpPr>
          <p:spPr bwMode="auto">
            <a:xfrm>
              <a:off x="5611812" y="3986212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8" name="Line 9"/>
            <p:cNvSpPr>
              <a:spLocks noChangeShapeType="1"/>
            </p:cNvSpPr>
            <p:nvPr/>
          </p:nvSpPr>
          <p:spPr bwMode="auto">
            <a:xfrm rot="-2700000">
              <a:off x="6388100" y="369570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369" name="Group 2"/>
            <p:cNvGrpSpPr>
              <a:grpSpLocks/>
            </p:cNvGrpSpPr>
            <p:nvPr/>
          </p:nvGrpSpPr>
          <p:grpSpPr bwMode="auto">
            <a:xfrm>
              <a:off x="5535612" y="2005012"/>
              <a:ext cx="2743200" cy="4114800"/>
              <a:chOff x="5549900" y="2019300"/>
              <a:chExt cx="2743200" cy="4114800"/>
            </a:xfrm>
          </p:grpSpPr>
          <p:grpSp>
            <p:nvGrpSpPr>
              <p:cNvPr id="15371" name="Group 1"/>
              <p:cNvGrpSpPr>
                <a:grpSpLocks/>
              </p:cNvGrpSpPr>
              <p:nvPr/>
            </p:nvGrpSpPr>
            <p:grpSpPr bwMode="auto">
              <a:xfrm>
                <a:off x="5549900" y="2019300"/>
                <a:ext cx="2743200" cy="4114800"/>
                <a:chOff x="5549900" y="2019300"/>
                <a:chExt cx="2743200" cy="4114800"/>
              </a:xfrm>
            </p:grpSpPr>
            <p:sp>
              <p:nvSpPr>
                <p:cNvPr id="15372" name="Oval 4"/>
                <p:cNvSpPr>
                  <a:spLocks noChangeArrowheads="1"/>
                </p:cNvSpPr>
                <p:nvPr/>
              </p:nvSpPr>
              <p:spPr bwMode="auto">
                <a:xfrm>
                  <a:off x="5549900" y="39243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5373" name="Line 7"/>
                <p:cNvSpPr>
                  <a:spLocks noChangeShapeType="1"/>
                </p:cNvSpPr>
                <p:nvPr/>
              </p:nvSpPr>
              <p:spPr bwMode="auto">
                <a:xfrm>
                  <a:off x="6083300" y="2933700"/>
                  <a:ext cx="0" cy="213360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4" name="Oval 8"/>
                <p:cNvSpPr>
                  <a:spLocks noChangeArrowheads="1"/>
                </p:cNvSpPr>
                <p:nvPr/>
              </p:nvSpPr>
              <p:spPr bwMode="auto">
                <a:xfrm>
                  <a:off x="7073900" y="331470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grpSp>
              <p:nvGrpSpPr>
                <p:cNvPr id="15375" name="Group 10"/>
                <p:cNvGrpSpPr>
                  <a:grpSpLocks/>
                </p:cNvGrpSpPr>
                <p:nvPr/>
              </p:nvGrpSpPr>
              <p:grpSpPr bwMode="auto">
                <a:xfrm>
                  <a:off x="5702300" y="2019300"/>
                  <a:ext cx="836613" cy="1031875"/>
                  <a:chOff x="2160" y="1248"/>
                  <a:chExt cx="527" cy="650"/>
                </a:xfrm>
              </p:grpSpPr>
              <p:sp>
                <p:nvSpPr>
                  <p:cNvPr id="15382" name="Line 1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60" y="1248"/>
                    <a:ext cx="240" cy="576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oval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83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86" y="1610"/>
                    <a:ext cx="20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SzPct val="80000"/>
                      <a:buFont typeface="Wingdings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2400" i="1"/>
                      <a:t>v</a:t>
                    </a:r>
                  </a:p>
                </p:txBody>
              </p:sp>
            </p:grpSp>
            <p:sp>
              <p:nvSpPr>
                <p:cNvPr id="15376" name="Oval 13"/>
                <p:cNvSpPr>
                  <a:spLocks noChangeArrowheads="1"/>
                </p:cNvSpPr>
                <p:nvPr/>
              </p:nvSpPr>
              <p:spPr bwMode="auto">
                <a:xfrm rot="5400000">
                  <a:off x="7123113" y="4532313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5377" name="Line 14"/>
                <p:cNvSpPr>
                  <a:spLocks noChangeShapeType="1"/>
                </p:cNvSpPr>
                <p:nvPr/>
              </p:nvSpPr>
              <p:spPr bwMode="auto">
                <a:xfrm rot="2700000">
                  <a:off x="6437313" y="4303713"/>
                  <a:ext cx="9144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8" name="Line 15"/>
                <p:cNvSpPr>
                  <a:spLocks noChangeShapeType="1"/>
                </p:cNvSpPr>
                <p:nvPr/>
              </p:nvSpPr>
              <p:spPr bwMode="auto">
                <a:xfrm>
                  <a:off x="6083300" y="2933700"/>
                  <a:ext cx="1066800" cy="106680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 type="oval" w="med" len="med"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9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6083300" y="4000500"/>
                  <a:ext cx="1066800" cy="10668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80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5626100" y="5067300"/>
                  <a:ext cx="457200" cy="10668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81" name="Line 18"/>
                <p:cNvSpPr>
                  <a:spLocks noChangeShapeType="1"/>
                </p:cNvSpPr>
                <p:nvPr/>
              </p:nvSpPr>
              <p:spPr bwMode="auto">
                <a:xfrm>
                  <a:off x="7150100" y="4000500"/>
                  <a:ext cx="11430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370" name="Oval 5"/>
              <p:cNvSpPr>
                <a:spLocks noChangeArrowheads="1"/>
              </p:cNvSpPr>
              <p:nvPr/>
            </p:nvSpPr>
            <p:spPr bwMode="auto">
              <a:xfrm>
                <a:off x="6464300" y="39243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818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2A9734-77A2-3143-97F8-3A32BAAE10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Degenerate Case: no bounded cells!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3147DF-AD62-7C4B-8212-C3451CBBB6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5613400" y="462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6527800" y="462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5689600" y="4699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6146800" y="3632200"/>
            <a:ext cx="0" cy="2819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8615" name="Group 7"/>
          <p:cNvGrpSpPr>
            <a:grpSpLocks/>
          </p:cNvGrpSpPr>
          <p:nvPr/>
        </p:nvGrpSpPr>
        <p:grpSpPr bwMode="auto">
          <a:xfrm>
            <a:off x="6451600" y="3225800"/>
            <a:ext cx="914400" cy="2819400"/>
            <a:chOff x="2592" y="1568"/>
            <a:chExt cx="576" cy="1776"/>
          </a:xfrm>
        </p:grpSpPr>
        <p:sp>
          <p:nvSpPr>
            <p:cNvPr id="16399" name="Oval 8"/>
            <p:cNvSpPr>
              <a:spLocks noChangeArrowheads="1"/>
            </p:cNvSpPr>
            <p:nvPr/>
          </p:nvSpPr>
          <p:spPr bwMode="auto">
            <a:xfrm>
              <a:off x="3024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6400" name="Line 9"/>
            <p:cNvSpPr>
              <a:spLocks noChangeShapeType="1"/>
            </p:cNvSpPr>
            <p:nvPr/>
          </p:nvSpPr>
          <p:spPr bwMode="auto">
            <a:xfrm rot="-2700000">
              <a:off x="2592" y="230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10"/>
            <p:cNvSpPr>
              <a:spLocks noChangeShapeType="1"/>
            </p:cNvSpPr>
            <p:nvPr/>
          </p:nvSpPr>
          <p:spPr bwMode="auto">
            <a:xfrm rot="-2700000">
              <a:off x="3032" y="1568"/>
              <a:ext cx="0" cy="17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2" name="Line 12"/>
          <p:cNvSpPr>
            <a:spLocks noChangeShapeType="1"/>
          </p:cNvSpPr>
          <p:nvPr/>
        </p:nvSpPr>
        <p:spPr bwMode="auto">
          <a:xfrm flipH="1" flipV="1">
            <a:off x="5397500" y="1816100"/>
            <a:ext cx="749300" cy="18161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Text Box 13"/>
          <p:cNvSpPr txBox="1">
            <a:spLocks noChangeArrowheads="1"/>
          </p:cNvSpPr>
          <p:nvPr/>
        </p:nvSpPr>
        <p:spPr bwMode="auto">
          <a:xfrm>
            <a:off x="6283325" y="329247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/>
              <a:t>v</a:t>
            </a:r>
          </a:p>
        </p:txBody>
      </p:sp>
      <p:grpSp>
        <p:nvGrpSpPr>
          <p:cNvPr id="68622" name="Group 14"/>
          <p:cNvGrpSpPr>
            <a:grpSpLocks/>
          </p:cNvGrpSpPr>
          <p:nvPr/>
        </p:nvGrpSpPr>
        <p:grpSpPr bwMode="auto">
          <a:xfrm rot="-2700000">
            <a:off x="6946900" y="2400300"/>
            <a:ext cx="914400" cy="2819400"/>
            <a:chOff x="2592" y="1568"/>
            <a:chExt cx="576" cy="1776"/>
          </a:xfrm>
        </p:grpSpPr>
        <p:sp>
          <p:nvSpPr>
            <p:cNvPr id="16396" name="Oval 15"/>
            <p:cNvSpPr>
              <a:spLocks noChangeArrowheads="1"/>
            </p:cNvSpPr>
            <p:nvPr/>
          </p:nvSpPr>
          <p:spPr bwMode="auto">
            <a:xfrm>
              <a:off x="3024" y="206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6397" name="Line 16"/>
            <p:cNvSpPr>
              <a:spLocks noChangeShapeType="1"/>
            </p:cNvSpPr>
            <p:nvPr/>
          </p:nvSpPr>
          <p:spPr bwMode="auto">
            <a:xfrm rot="-2700000">
              <a:off x="2592" y="230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17"/>
            <p:cNvSpPr>
              <a:spLocks noChangeShapeType="1"/>
            </p:cNvSpPr>
            <p:nvPr/>
          </p:nvSpPr>
          <p:spPr bwMode="auto">
            <a:xfrm rot="-2700000">
              <a:off x="3032" y="1568"/>
              <a:ext cx="0" cy="177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5" name="Oval 18"/>
          <p:cNvSpPr>
            <a:spLocks noChangeArrowheads="1"/>
          </p:cNvSpPr>
          <p:nvPr/>
        </p:nvSpPr>
        <p:spPr bwMode="auto">
          <a:xfrm>
            <a:off x="5003800" y="2463800"/>
            <a:ext cx="2286000" cy="2286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62128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2452291"/>
          </a:xfrm>
        </p:spPr>
        <p:txBody>
          <a:bodyPr/>
          <a:lstStyle/>
          <a:p>
            <a:r>
              <a:rPr lang="en-US" altLang="en-US" dirty="0"/>
              <a:t>General position assumption: No four sites are co-circular.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F6B83-82C1-4845-A66A-3A867A0929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2D80A-8361-E445-9692-6EA65B11AC6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General Position Assumption</a:t>
            </a:r>
            <a:endParaRPr lang="en-US" dirty="0"/>
          </a:p>
        </p:txBody>
      </p:sp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49" y="3818922"/>
            <a:ext cx="49149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3390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315765"/>
              </a:xfrm>
            </p:spPr>
            <p:txBody>
              <a:bodyPr/>
              <a:lstStyle/>
              <a:p>
                <a:r>
                  <a:rPr lang="en-US" altLang="en-US" dirty="0"/>
                  <a:t>The equation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limLoc m:val="subSup"/>
                        <m:supHide m:val="on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40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315765"/>
              </a:xfrm>
              <a:blipFill>
                <a:blip r:embed="rId2"/>
                <a:stretch>
                  <a:fillRect l="-1517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E98D-7CD0-624A-8D34-568489D87CA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A4187-F66F-A847-A063-81F7D164936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Naïve Algorithm: </a:t>
            </a:r>
            <a:r>
              <a:rPr lang="en-US" altLang="en-US" dirty="0"/>
              <a:t>Intersection of Half-planes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9" y="3521074"/>
            <a:ext cx="4191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1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C1F0D3-9439-094C-A122-BA0B7095329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435B10-6330-D143-9BB9-74C81B5E2D8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Naïve Algorithm: </a:t>
            </a:r>
            <a:r>
              <a:rPr lang="en-US" altLang="en-US" dirty="0"/>
              <a:t>Intersection of Half-planes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E39A2F-1EBD-D243-9C0B-F75C247C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9" y="3521074"/>
            <a:ext cx="4191000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5284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Each Voronoi region is constructed separately, by intersecting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altLang="en-US" dirty="0"/>
                  <a:t>half-planes</a:t>
                </a:r>
              </a:p>
              <a:p>
                <a:pPr lvl="1"/>
                <a:r>
                  <a:rPr lang="en-US" altLang="en-US" dirty="0"/>
                  <a:t>Dual to the task of constructing the convex hull</a:t>
                </a:r>
              </a:p>
              <a:p>
                <a:pPr lvl="1"/>
                <a:r>
                  <a:rPr lang="en-US" altLang="en-US" dirty="0"/>
                  <a:t>Complexity for one site is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Overall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528491"/>
              </a:xfrm>
              <a:blipFill>
                <a:blip r:embed="rId3"/>
                <a:stretch>
                  <a:fillRect l="-1517" t="-3500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14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4098601" cy="4824960"/>
          </a:xfrm>
        </p:spPr>
        <p:txBody>
          <a:bodyPr/>
          <a:lstStyle/>
          <a:p>
            <a:r>
              <a:rPr lang="en-US" altLang="en-US" dirty="0"/>
              <a:t>Construct Voronoi diagram for eight sites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753F78-3077-3A4B-90F1-8BCE0759660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2DC44E-2CB9-8C40-ACC6-AB727C94E59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2F3ECB-072A-B94A-BEB9-BA77BC55E410}"/>
              </a:ext>
            </a:extLst>
          </p:cNvPr>
          <p:cNvSpPr/>
          <p:nvPr/>
        </p:nvSpPr>
        <p:spPr>
          <a:xfrm>
            <a:off x="5715000" y="2895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506700-38DA-1C4A-B389-790497930958}"/>
              </a:ext>
            </a:extLst>
          </p:cNvPr>
          <p:cNvSpPr/>
          <p:nvPr/>
        </p:nvSpPr>
        <p:spPr>
          <a:xfrm>
            <a:off x="6109855" y="4495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5205CF-16FA-954C-ABE1-0FD14758A9C9}"/>
              </a:ext>
            </a:extLst>
          </p:cNvPr>
          <p:cNvSpPr/>
          <p:nvPr/>
        </p:nvSpPr>
        <p:spPr>
          <a:xfrm>
            <a:off x="9448800" y="179622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98760D-6130-B647-A461-F770A1534673}"/>
              </a:ext>
            </a:extLst>
          </p:cNvPr>
          <p:cNvSpPr/>
          <p:nvPr/>
        </p:nvSpPr>
        <p:spPr>
          <a:xfrm>
            <a:off x="10444025" y="3048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507073-606A-D140-A0B7-E8C9CB337A0B}"/>
              </a:ext>
            </a:extLst>
          </p:cNvPr>
          <p:cNvSpPr/>
          <p:nvPr/>
        </p:nvSpPr>
        <p:spPr>
          <a:xfrm>
            <a:off x="8534400" y="302029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21A7AA-B552-3248-BCE0-F74A1628E695}"/>
              </a:ext>
            </a:extLst>
          </p:cNvPr>
          <p:cNvSpPr/>
          <p:nvPr/>
        </p:nvSpPr>
        <p:spPr>
          <a:xfrm>
            <a:off x="9906000" y="4495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C46954-3C67-364A-9791-CF4FA1C56239}"/>
              </a:ext>
            </a:extLst>
          </p:cNvPr>
          <p:cNvSpPr/>
          <p:nvPr/>
        </p:nvSpPr>
        <p:spPr>
          <a:xfrm>
            <a:off x="7950395" y="5105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C06C8C-5CE3-414F-9301-7013CCA5E464}"/>
              </a:ext>
            </a:extLst>
          </p:cNvPr>
          <p:cNvSpPr/>
          <p:nvPr/>
        </p:nvSpPr>
        <p:spPr>
          <a:xfrm>
            <a:off x="7391400" y="4038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: site points</a:t>
                </a:r>
              </a:p>
              <a:p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: free point</a:t>
                </a:r>
              </a:p>
              <a:p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en-US" dirty="0"/>
                  <a:t> : Voronoi edge</a:t>
                </a:r>
              </a:p>
              <a:p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 : Voronoi vertex</a:t>
                </a:r>
              </a:p>
            </p:txBody>
          </p:sp>
        </mc:Choice>
        <mc:Fallback xmlns="">
          <p:sp>
            <p:nvSpPr>
              <p:cNvPr id="71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4063AB-035E-A148-82C9-528E42026DA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3E5D2-F750-BB48-A03E-EFB64FD9C70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7575" y="1345495"/>
            <a:ext cx="5666438" cy="48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2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47" y="1205309"/>
            <a:ext cx="4015353" cy="417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724014" cy="4824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kern="0" dirty="0"/>
                  <a:t>Since the regions are coming from intersecting </a:t>
                </a:r>
                <a14:m>
                  <m:oMath xmlns:m="http://schemas.openxmlformats.org/officeDocument/2006/math">
                    <m:r>
                      <a:rPr lang="en-US" altLang="en-US" kern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kern="0" dirty="0" smtClean="0">
                        <a:latin typeface="Cambria Math" panose="02040503050406030204" pitchFamily="18" charset="0"/>
                      </a:rPr>
                      <m:t>–1</m:t>
                    </m:r>
                  </m:oMath>
                </a14:m>
                <a:r>
                  <a:rPr lang="en-US" altLang="en-US" kern="0" dirty="0"/>
                  <a:t> half planes, they are convex polygons. </a:t>
                </a:r>
              </a:p>
              <a:p>
                <a:endParaRPr lang="en-US" altLang="en-US" kern="0" dirty="0"/>
              </a:p>
              <a:p>
                <a:r>
                  <a:rPr lang="en-US" altLang="en-US" kern="0" dirty="0"/>
                  <a:t>Thus the boundary of a region consists of at most </a:t>
                </a:r>
                <a14:m>
                  <m:oMath xmlns:m="http://schemas.openxmlformats.org/officeDocument/2006/math">
                    <m:r>
                      <a:rPr lang="en-US" altLang="en-US" kern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kern="0" dirty="0" smtClean="0">
                        <a:latin typeface="Cambria Math" panose="02040503050406030204" pitchFamily="18" charset="0"/>
                      </a:rPr>
                      <m:t>–1</m:t>
                    </m:r>
                  </m:oMath>
                </a14:m>
                <a:r>
                  <a:rPr lang="en-US" altLang="en-US" kern="0" dirty="0"/>
                  <a:t> edges (maximal open straight-line segments) and vertices (their endpoints). </a:t>
                </a:r>
              </a:p>
              <a:p>
                <a:endParaRPr lang="en-US" altLang="en-US" kern="0" dirty="0"/>
              </a:p>
              <a:p>
                <a:r>
                  <a:rPr lang="en-US" altLang="en-US" kern="0" dirty="0"/>
                  <a:t>Each point on an edge is equidistant from exactly two sites, and each vertex is equidistant from at least three. </a:t>
                </a:r>
              </a:p>
            </p:txBody>
          </p:sp>
        </mc:Choice>
        <mc:Fallback xmlns="">
          <p:sp>
            <p:nvSpPr>
              <p:cNvPr id="184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724014" cy="4824960"/>
              </a:xfrm>
              <a:blipFill>
                <a:blip r:embed="rId3"/>
                <a:stretch>
                  <a:fillRect l="-1642" t="-1575" r="-657"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C6200-DE3E-3744-B7A2-52784DD37D5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82A9-A303-EE41-B151-EA7FF392541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34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sz="half" idx="1"/>
              </p:nvPr>
            </p:nvSpPr>
            <p:spPr>
              <a:xfrm>
                <a:off x="657987" y="1205309"/>
                <a:ext cx="6352413" cy="4824960"/>
              </a:xfrm>
            </p:spPr>
            <p:txBody>
              <a:bodyPr/>
              <a:lstStyle/>
              <a:p>
                <a:r>
                  <a:rPr lang="en-US" altLang="en-US" dirty="0"/>
                  <a:t>A point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lies on a Voronoi edge between sites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err="1"/>
                  <a:t>iff</a:t>
                </a:r>
                <a:r>
                  <a:rPr lang="en-US" altLang="en-US" dirty="0"/>
                  <a:t>  the largest empty circle centered at q touches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	A Voronoi edge is a subset of locus of points equidistant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352413" cy="4824960"/>
              </a:xfrm>
              <a:blipFill>
                <a:blip r:embed="rId2"/>
                <a:stretch>
                  <a:fillRect l="-2595" r="-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67F5CF-487C-CA4C-BDCE-17A273FDD45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50859-6C5E-7041-81FF-E5FC4560991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 Properties</a:t>
            </a:r>
            <a:endParaRPr lang="en-US" dirty="0"/>
          </a:p>
        </p:txBody>
      </p:sp>
      <p:pic>
        <p:nvPicPr>
          <p:cNvPr id="1946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7162800" y="1373585"/>
            <a:ext cx="4419599" cy="391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Text Box 39"/>
          <p:cNvSpPr txBox="1">
            <a:spLocks noChangeArrowheads="1"/>
          </p:cNvSpPr>
          <p:nvPr/>
        </p:nvSpPr>
        <p:spPr bwMode="auto">
          <a:xfrm>
            <a:off x="8077200" y="5676900"/>
            <a:ext cx="222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400" i="1" dirty="0"/>
              <a:t>e</a:t>
            </a:r>
            <a:r>
              <a:rPr lang="en-US" altLang="en-US" sz="2400" dirty="0"/>
              <a:t> : Voronoi edge</a:t>
            </a:r>
            <a:endParaRPr lang="en-US" altLang="en-US" sz="2000" dirty="0"/>
          </a:p>
        </p:txBody>
      </p:sp>
      <p:sp>
        <p:nvSpPr>
          <p:cNvPr id="19461" name="Text Box 58"/>
          <p:cNvSpPr txBox="1">
            <a:spLocks noChangeArrowheads="1"/>
          </p:cNvSpPr>
          <p:nvPr/>
        </p:nvSpPr>
        <p:spPr bwMode="auto">
          <a:xfrm>
            <a:off x="8077200" y="6096000"/>
            <a:ext cx="2603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400" i="1" dirty="0"/>
              <a:t>v</a:t>
            </a:r>
            <a:r>
              <a:rPr lang="en-US" altLang="en-US" sz="2400" dirty="0"/>
              <a:t> : Voronoi vertex</a:t>
            </a:r>
            <a:endParaRPr lang="en-US" altLang="en-US" sz="2000" dirty="0"/>
          </a:p>
        </p:txBody>
      </p:sp>
      <p:sp>
        <p:nvSpPr>
          <p:cNvPr id="19462" name="Text Box 73"/>
          <p:cNvSpPr txBox="1">
            <a:spLocks noChangeArrowheads="1"/>
          </p:cNvSpPr>
          <p:nvPr/>
        </p:nvSpPr>
        <p:spPr bwMode="auto">
          <a:xfrm>
            <a:off x="8077200" y="5257800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/>
              <a:t>p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: site points</a:t>
            </a:r>
          </a:p>
        </p:txBody>
      </p:sp>
    </p:spTree>
    <p:extLst>
      <p:ext uri="{BB962C8B-B14F-4D97-AF65-F5344CB8AC3E}">
        <p14:creationId xmlns:p14="http://schemas.microsoft.com/office/powerpoint/2010/main" val="1142508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B92A846-10B9-5646-8B48-ADC0505C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7162800" y="1373585"/>
            <a:ext cx="4419599" cy="391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sz="half" idx="1"/>
              </p:nvPr>
            </p:nvSpPr>
            <p:spPr>
              <a:xfrm>
                <a:off x="657987" y="1205309"/>
                <a:ext cx="5787264" cy="4824960"/>
              </a:xfrm>
            </p:spPr>
            <p:txBody>
              <a:bodyPr/>
              <a:lstStyle/>
              <a:p>
                <a:r>
                  <a:rPr lang="en-US" dirty="0"/>
                  <a:t>A point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a vertex </a:t>
                </a:r>
                <a:r>
                  <a:rPr lang="en-US" dirty="0" err="1"/>
                  <a:t>iff</a:t>
                </a:r>
                <a:r>
                  <a:rPr lang="en-US" dirty="0"/>
                  <a:t> the largest empty circle centered at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touches at least 3 sites </a:t>
                </a:r>
              </a:p>
              <a:p>
                <a:pPr lvl="1"/>
                <a:r>
                  <a:rPr lang="en-US" dirty="0"/>
                  <a:t>A Voronoi vertex is an intersection of 3 more segments, each equidistant from a pair of sites</a:t>
                </a:r>
                <a:r>
                  <a:rPr lang="en-US" altLang="en-US" dirty="0"/>
                  <a:t>	</a:t>
                </a:r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5787264" cy="4824960"/>
              </a:xfrm>
              <a:blipFill>
                <a:blip r:embed="rId3"/>
                <a:stretch>
                  <a:fillRect l="-2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93C7864-A0B5-E84A-98F0-387385ED0FA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FC0041-6022-1149-853F-A8D0FA81811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 Properties</a:t>
            </a:r>
            <a:endParaRPr lang="en-US" dirty="0"/>
          </a:p>
        </p:txBody>
      </p:sp>
      <p:sp>
        <p:nvSpPr>
          <p:cNvPr id="5" name="Flowchart: Connector 4"/>
          <p:cNvSpPr/>
          <p:nvPr/>
        </p:nvSpPr>
        <p:spPr>
          <a:xfrm>
            <a:off x="8445500" y="2631818"/>
            <a:ext cx="927100" cy="873381"/>
          </a:xfrm>
          <a:prstGeom prst="flowChartConnector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C259153A-8037-EF46-887C-D7A811FCB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676900"/>
            <a:ext cx="222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400" i="1" dirty="0"/>
              <a:t>e</a:t>
            </a:r>
            <a:r>
              <a:rPr lang="en-US" altLang="en-US" sz="2400" dirty="0"/>
              <a:t> : Voronoi edge</a:t>
            </a:r>
            <a:endParaRPr lang="en-US" altLang="en-US" sz="2000" dirty="0"/>
          </a:p>
        </p:txBody>
      </p:sp>
      <p:sp>
        <p:nvSpPr>
          <p:cNvPr id="18" name="Text Box 58">
            <a:extLst>
              <a:ext uri="{FF2B5EF4-FFF2-40B4-BE49-F238E27FC236}">
                <a16:creationId xmlns:a16="http://schemas.microsoft.com/office/drawing/2014/main" id="{E41B87A2-F9A5-BA4B-9C30-2D2F71421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096000"/>
            <a:ext cx="2603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400" i="1" dirty="0"/>
              <a:t>v</a:t>
            </a:r>
            <a:r>
              <a:rPr lang="en-US" altLang="en-US" sz="2400" dirty="0"/>
              <a:t> : Voronoi vertex</a:t>
            </a:r>
            <a:endParaRPr lang="en-US" altLang="en-US" sz="2000" dirty="0"/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D566C3A8-22CD-7E41-A2EC-3023FBF2C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257800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/>
              <a:t>p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: site points</a:t>
            </a:r>
          </a:p>
        </p:txBody>
      </p:sp>
    </p:spTree>
    <p:extLst>
      <p:ext uri="{BB962C8B-B14F-4D97-AF65-F5344CB8AC3E}">
        <p14:creationId xmlns:p14="http://schemas.microsoft.com/office/powerpoint/2010/main" val="1183695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504814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Voronoi diagrams have linear complexity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Three or more edges meet </a:t>
                </a:r>
                <a:br>
                  <a:rPr lang="en-US" dirty="0"/>
                </a:br>
                <a:r>
                  <a:rPr lang="en-US" dirty="0"/>
                  <a:t>at a common vertex.</a:t>
                </a:r>
              </a:p>
              <a:p>
                <a:pPr lvl="1"/>
                <a:r>
                  <a:rPr lang="en-US" dirty="0"/>
                  <a:t>It should be observed that each vertex is the center of a circle that passes through at least three sites but encloses no site.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504814" cy="4824960"/>
              </a:xfrm>
              <a:blipFill>
                <a:blip r:embed="rId2"/>
                <a:stretch>
                  <a:fillRect l="-2534" t="-6037" r="-780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8DDBA4-688C-3B47-91E8-2E6F5F822B4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BA3E3-1C98-BF47-B260-59CCF855504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Complexity of Voronoi Diagram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B0FD91B-F25F-3243-8D59-827B1EE3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43"/>
          <a:stretch/>
        </p:blipFill>
        <p:spPr bwMode="auto">
          <a:xfrm>
            <a:off x="7162800" y="1373585"/>
            <a:ext cx="4419599" cy="391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lowchart: Connector 4">
            <a:extLst>
              <a:ext uri="{FF2B5EF4-FFF2-40B4-BE49-F238E27FC236}">
                <a16:creationId xmlns:a16="http://schemas.microsoft.com/office/drawing/2014/main" id="{C49552D6-8FEC-E54B-BCDB-80914575F788}"/>
              </a:ext>
            </a:extLst>
          </p:cNvPr>
          <p:cNvSpPr/>
          <p:nvPr/>
        </p:nvSpPr>
        <p:spPr>
          <a:xfrm>
            <a:off x="8445500" y="2631818"/>
            <a:ext cx="927100" cy="873381"/>
          </a:xfrm>
          <a:prstGeom prst="flowChartConnector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Although n sites give rise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separators, only linearly many separators contribute an edge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seen by viewing a Voronoi diagram as a planar graph with n regions and minimum degree of 3.</a:t>
                </a:r>
              </a:p>
              <a:p>
                <a:pPr lvl="1"/>
                <a:r>
                  <a:rPr lang="en-US" dirty="0"/>
                  <a:t>Each of the edges has two vertices, and each of V vertices belongs to at least three edges.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0F20DF-BE0C-0D40-B9EE-EC793F3F01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CFE5FE-3311-1545-A460-6BF4803182E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Complexity of Voronoi Diagram</a:t>
            </a:r>
          </a:p>
        </p:txBody>
      </p:sp>
    </p:spTree>
    <p:extLst>
      <p:ext uri="{BB962C8B-B14F-4D97-AF65-F5344CB8AC3E}">
        <p14:creationId xmlns:p14="http://schemas.microsoft.com/office/powerpoint/2010/main" val="328085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en-US" dirty="0"/>
                  <a:t>Claim: For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3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𝑉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 2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5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𝐸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3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6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r>
                  <a:rPr lang="en-US" dirty="0"/>
                  <a:t>Proof: </a:t>
                </a:r>
                <a:r>
                  <a:rPr lang="en-US" altLang="en-US" dirty="0"/>
                  <a:t>Collinear sites form a series of parallel lines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84" b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C9F76-FE55-C248-8318-B7D46B8E772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60FEB501-DC18-6142-B686-7B607813AB6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Complexity of Voronoi Diagram</a:t>
            </a:r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3886200" y="2667000"/>
            <a:ext cx="4203290" cy="2514600"/>
            <a:chOff x="2362200" y="2209800"/>
            <a:chExt cx="4724400" cy="3505200"/>
          </a:xfrm>
        </p:grpSpPr>
        <p:grpSp>
          <p:nvGrpSpPr>
            <p:cNvPr id="8" name="Group 23"/>
            <p:cNvGrpSpPr>
              <a:grpSpLocks/>
            </p:cNvGrpSpPr>
            <p:nvPr/>
          </p:nvGrpSpPr>
          <p:grpSpPr bwMode="auto">
            <a:xfrm>
              <a:off x="2362200" y="2209800"/>
              <a:ext cx="4648200" cy="3505200"/>
              <a:chOff x="2362200" y="2209800"/>
              <a:chExt cx="4648200" cy="3505200"/>
            </a:xfrm>
          </p:grpSpPr>
          <p:sp>
            <p:nvSpPr>
              <p:cNvPr id="10" name="Oval 3"/>
              <p:cNvSpPr>
                <a:spLocks noChangeArrowheads="1"/>
              </p:cNvSpPr>
              <p:nvPr/>
            </p:nvSpPr>
            <p:spPr bwMode="auto">
              <a:xfrm>
                <a:off x="32766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" name="Oval 7"/>
              <p:cNvSpPr>
                <a:spLocks noChangeArrowheads="1"/>
              </p:cNvSpPr>
              <p:nvPr/>
            </p:nvSpPr>
            <p:spPr bwMode="auto">
              <a:xfrm>
                <a:off x="41910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2" name="Oval 13"/>
              <p:cNvSpPr>
                <a:spLocks noChangeArrowheads="1"/>
              </p:cNvSpPr>
              <p:nvPr/>
            </p:nvSpPr>
            <p:spPr bwMode="auto">
              <a:xfrm>
                <a:off x="51054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3" name="Oval 18"/>
              <p:cNvSpPr>
                <a:spLocks noChangeArrowheads="1"/>
              </p:cNvSpPr>
              <p:nvPr/>
            </p:nvSpPr>
            <p:spPr bwMode="auto">
              <a:xfrm>
                <a:off x="60198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" name="Oval 19"/>
              <p:cNvSpPr>
                <a:spLocks noChangeArrowheads="1"/>
              </p:cNvSpPr>
              <p:nvPr/>
            </p:nvSpPr>
            <p:spPr bwMode="auto">
              <a:xfrm>
                <a:off x="2362200" y="3886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5" name="Group 30"/>
              <p:cNvGrpSpPr>
                <a:grpSpLocks/>
              </p:cNvGrpSpPr>
              <p:nvPr/>
            </p:nvGrpSpPr>
            <p:grpSpPr bwMode="auto">
              <a:xfrm>
                <a:off x="2438400" y="2209800"/>
                <a:ext cx="4572000" cy="3505200"/>
                <a:chOff x="2438400" y="2209800"/>
                <a:chExt cx="4572000" cy="3505200"/>
              </a:xfrm>
            </p:grpSpPr>
            <p:grpSp>
              <p:nvGrpSpPr>
                <p:cNvPr id="16" name="Group 10"/>
                <p:cNvGrpSpPr>
                  <a:grpSpLocks/>
                </p:cNvGrpSpPr>
                <p:nvPr/>
              </p:nvGrpSpPr>
              <p:grpSpPr bwMode="auto">
                <a:xfrm>
                  <a:off x="42672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9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4"/>
                <p:cNvGrpSpPr>
                  <a:grpSpLocks/>
                </p:cNvGrpSpPr>
                <p:nvPr/>
              </p:nvGrpSpPr>
              <p:grpSpPr bwMode="auto">
                <a:xfrm>
                  <a:off x="33528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7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" name="Group 15"/>
                <p:cNvGrpSpPr>
                  <a:grpSpLocks/>
                </p:cNvGrpSpPr>
                <p:nvPr/>
              </p:nvGrpSpPr>
              <p:grpSpPr bwMode="auto">
                <a:xfrm>
                  <a:off x="51816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5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" name="Group 20"/>
                <p:cNvGrpSpPr>
                  <a:grpSpLocks/>
                </p:cNvGrpSpPr>
                <p:nvPr/>
              </p:nvGrpSpPr>
              <p:grpSpPr bwMode="auto">
                <a:xfrm>
                  <a:off x="24384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" name="Group 25"/>
                <p:cNvGrpSpPr>
                  <a:grpSpLocks/>
                </p:cNvGrpSpPr>
                <p:nvPr/>
              </p:nvGrpSpPr>
              <p:grpSpPr bwMode="auto">
                <a:xfrm>
                  <a:off x="6096000" y="2209800"/>
                  <a:ext cx="914400" cy="3505200"/>
                  <a:chOff x="2112" y="1392"/>
                  <a:chExt cx="576" cy="2208"/>
                </a:xfrm>
              </p:grpSpPr>
              <p:sp>
                <p:nvSpPr>
                  <p:cNvPr id="21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49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1392"/>
                    <a:ext cx="0" cy="2208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" name="Oval 28"/>
            <p:cNvSpPr>
              <a:spLocks noChangeArrowheads="1"/>
            </p:cNvSpPr>
            <p:nvPr/>
          </p:nvSpPr>
          <p:spPr bwMode="auto">
            <a:xfrm>
              <a:off x="69342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0800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/>
                  <a:t>Claim: For 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3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𝑉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 2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5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𝐸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3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alt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6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r>
                  <a:rPr lang="en-US" altLang="en-US" dirty="0">
                    <a:sym typeface="Symbol" pitchFamily="18" charset="2"/>
                  </a:rPr>
                  <a:t>Proof: (General Case)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To apply Euler’s Formula, </a:t>
                </a:r>
                <a:br>
                  <a:rPr lang="en-US" altLang="en-US" dirty="0"/>
                </a:br>
                <a:r>
                  <a:rPr lang="en-US" altLang="en-US" dirty="0"/>
                  <a:t>we “planarize” the </a:t>
                </a:r>
                <a:br>
                  <a:rPr lang="en-US" altLang="en-US" dirty="0"/>
                </a:br>
                <a:r>
                  <a:rPr lang="en-US" altLang="en-US" dirty="0"/>
                  <a:t>Voronoi diagram by </a:t>
                </a:r>
                <a:br>
                  <a:rPr lang="en-US" altLang="en-US" dirty="0"/>
                </a:br>
                <a:r>
                  <a:rPr lang="en-US" altLang="en-US" dirty="0"/>
                  <a:t>connecting half lines to </a:t>
                </a:r>
                <a:br>
                  <a:rPr lang="en-US" altLang="en-US" dirty="0"/>
                </a:br>
                <a:r>
                  <a:rPr lang="en-US" altLang="en-US" dirty="0"/>
                  <a:t>an extra vertex.</a:t>
                </a:r>
              </a:p>
              <a:p>
                <a:pPr lvl="1"/>
                <a:r>
                  <a:rPr lang="en-US" dirty="0"/>
                  <a:t>Vertices in VD correspond </a:t>
                </a:r>
                <a:br>
                  <a:rPr lang="en-US" dirty="0"/>
                </a:br>
                <a:r>
                  <a:rPr lang="en-US" dirty="0"/>
                  <a:t>to nodes in planar Graph </a:t>
                </a:r>
              </a:p>
            </p:txBody>
          </p:sp>
        </mc:Choice>
        <mc:Fallback xmlns="">
          <p:sp>
            <p:nvSpPr>
              <p:cNvPr id="2253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FF84D9-77AA-F44D-B5D0-312D8F31195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406ED-CF60-8C4D-9BF0-3BE5B31FF62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Complexity of Voronoi Diagram</a:t>
            </a:r>
            <a:endParaRPr lang="en-US" dirty="0"/>
          </a:p>
        </p:txBody>
      </p:sp>
      <p:pic>
        <p:nvPicPr>
          <p:cNvPr id="2253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724401"/>
            <a:ext cx="5537926" cy="344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838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75F688-1925-7A40-9ED5-701295B34CE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be a connected planar graph, and let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 and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 denote, respectively, the numbers of vertices, edges, and faces in a plane drawing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Then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75F688-1925-7A40-9ED5-701295B34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014AF7-7C11-A04C-9FE4-D9F869D2FF9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01BE2-4FA6-DA43-A95C-8911B99B4F7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Euler's Formula</a:t>
            </a:r>
          </a:p>
        </p:txBody>
      </p:sp>
    </p:spTree>
    <p:extLst>
      <p:ext uri="{BB962C8B-B14F-4D97-AF65-F5344CB8AC3E}">
        <p14:creationId xmlns:p14="http://schemas.microsoft.com/office/powerpoint/2010/main" val="336126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en-US" dirty="0"/>
                  <a:t>Voronoi diagrams have linear complexity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{|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|, |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𝑉𝑜𝑟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nary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𝑉𝑜𝑟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>
                          <a:latin typeface="Cambria Math" panose="02040503050406030204" pitchFamily="18" charset="0"/>
                        </a:rPr>
                        <m:t>deg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en-US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en-US">
                          <a:latin typeface="Cambria Math" panose="02040503050406030204" pitchFamily="18" charset="0"/>
                        </a:rPr>
                        <m:t>≥3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sz="2600" dirty="0"/>
                  <a:t>* +1 comes from planarized vertex</a:t>
                </a:r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284" t="-15223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EA7CD9-29EC-0D42-BD2C-10A154AA2F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6812-0D52-534F-9BA9-44FB02DF37A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Complexity of 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9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/>
                  <a:t>Given, </a:t>
                </a:r>
                <a14:m>
                  <m:oMath xmlns:m="http://schemas.openxmlformats.org/officeDocument/2006/math">
                    <m:r>
                      <a:rPr lang="en-US" alt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≥3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Using Euler formula,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For </a:t>
                </a:r>
                <a14:m>
                  <m:oMath xmlns:m="http://schemas.openxmlformats.org/officeDocument/2006/math"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dirty="0" smtClean="0"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−5,  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≤3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−6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EA7CD9-29EC-0D42-BD2C-10A154AA2F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86812-0D52-534F-9BA9-44FB02DF37A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Complexity of 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9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>
                <a:hlinkClick r:id="rId2"/>
              </a:rPr>
              <a:t>http://alexbeutel.com/webgl/voronoi.html</a:t>
            </a:r>
            <a:r>
              <a:rPr lang="en-US" dirty="0"/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6CA70E-44BE-A243-8110-4D18B08FB9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59BD65-DDD9-8D41-AF1B-D2EC29D7263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Definition of 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87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800214" cy="4824960"/>
              </a:xfrm>
            </p:spPr>
            <p:txBody>
              <a:bodyPr>
                <a:normAutofit fontScale="92500" lnSpcReduction="20000"/>
              </a:bodyPr>
              <a:lstStyle/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Starting with the Voronoi diagram of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Add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Explore all candidates to find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Compute its region</a:t>
                </a:r>
              </a:p>
              <a:p>
                <a:pPr marL="868680" lvl="1" indent="-457200">
                  <a:buFont typeface="+mj-lt"/>
                  <a:buAutoNum type="alphaLcPeriod"/>
                </a:pPr>
                <a:r>
                  <a:rPr lang="en-US" dirty="0"/>
                  <a:t>Built its boundary starting with bisector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+1,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Prune the initial diagram</a:t>
                </a:r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While building the Voronoi region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update DCEL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800214" cy="4824960"/>
              </a:xfrm>
              <a:blipFill>
                <a:blip r:embed="rId2"/>
                <a:stretch>
                  <a:fillRect l="-488" t="-525" r="-650" b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4955D7-52DF-1A4C-98A2-031D86601E4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86D5E0-4AB1-734E-BA54-FF6E388D4FD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88" y="1553766"/>
            <a:ext cx="27908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204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657214" cy="4824960"/>
              </a:xfrm>
            </p:spPr>
            <p:txBody>
              <a:bodyPr/>
              <a:lstStyle/>
              <a:p>
                <a:pPr lvl="1"/>
                <a:r>
                  <a:rPr lang="en-US" dirty="0"/>
                  <a:t>Built its boundary starting with bisector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657214" cy="48249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0B2CB7-180F-514F-B1B5-E37FCF532AC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1EBB35-3D56-514E-98A7-192EBCE89AE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9" y="1679451"/>
            <a:ext cx="3533013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883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114414" cy="4824960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(1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built its boundary using bisector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114414" cy="4824960"/>
              </a:xfrm>
              <a:blipFill>
                <a:blip r:embed="rId2"/>
                <a:stretch>
                  <a:fillRect l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1D980-62DB-AB4C-A360-C9236F1C30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14666D-8AE3-5548-9223-61125EA9216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63" y="1531281"/>
            <a:ext cx="34099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764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962014" cy="4824960"/>
              </a:xfrm>
            </p:spPr>
            <p:txBody>
              <a:bodyPr/>
              <a:lstStyle/>
              <a:p>
                <a:pPr marL="41148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built its boundary using bisector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962014" cy="48249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8C69D7-7147-3A47-92F3-18BFA116E7E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82F83E-8E46-7C41-AB7B-1AB9EAF547B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3" y="1669926"/>
            <a:ext cx="34290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93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733414" cy="4824960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built its boundary using bisector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733414" cy="4824960"/>
              </a:xfrm>
              <a:blipFill>
                <a:blip r:embed="rId2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8B7995-5E6D-3F45-AA57-0015B0FA1D6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0D4E82-ACF9-C640-885C-741E6DAC2AE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666" y="1698501"/>
            <a:ext cx="33432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427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6733414" cy="4824960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built its boundary using bisector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6733414" cy="4824960"/>
              </a:xfrm>
              <a:blipFill>
                <a:blip r:embed="rId2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1B4E7C-88C6-0047-9177-9EFA51CCB2D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6DF802-8902-EA49-A587-7FD34797E39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10" y="1693739"/>
            <a:ext cx="38100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37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266814" cy="4824960"/>
              </a:xfrm>
            </p:spPr>
            <p:txBody>
              <a:bodyPr/>
              <a:lstStyle/>
              <a:p>
                <a:pPr lvl="1"/>
                <a:r>
                  <a:rPr lang="en-US" dirty="0"/>
                  <a:t>Delete all edges of the region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411480" lvl="1" indent="0">
                  <a:buNone/>
                </a:pPr>
                <a:r>
                  <a:rPr lang="en-US" dirty="0"/>
                  <a:t>    that lie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new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and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old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vertices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    in clock wise order</a:t>
                </a:r>
              </a:p>
              <a:p>
                <a:pPr lvl="1"/>
                <a:r>
                  <a:rPr lang="en-US" dirty="0"/>
                  <a:t>Update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e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𝑒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266814" cy="48249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5C72F7-EFE8-264C-A531-54C34393DB7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C6EB1-2983-9945-9DB5-1E263F9A6F4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684214"/>
            <a:ext cx="33623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520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809614" cy="4824960"/>
          </a:xfrm>
        </p:spPr>
        <p:txBody>
          <a:bodyPr/>
          <a:lstStyle/>
          <a:p>
            <a:r>
              <a:rPr lang="en-US" dirty="0"/>
              <a:t>Prune the initial diagram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FF360-465A-5145-95C9-77836EAD48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51698-AC99-F846-A72F-18AE3FAAD5D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88976"/>
            <a:ext cx="352425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605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Starting with Voronoi diagram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𝑎𝑑𝑑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dirty="0"/>
                  <a:t>Explore all candidates to find the site</a:t>
                </a:r>
              </a:p>
              <a:p>
                <a:pPr marL="114300" indent="0">
                  <a:buNone/>
                </a:pPr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(1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3.   Compute its region</a:t>
                </a:r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dirty="0"/>
                  <a:t>Built its boundary starting with bisector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+1,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571500" indent="-457200">
                  <a:buAutoNum type="arabicPeriod" startAt="4"/>
                </a:pPr>
                <a:r>
                  <a:rPr lang="en-US" dirty="0"/>
                  <a:t>Prune the initial diagram</a:t>
                </a:r>
              </a:p>
              <a:p>
                <a:pPr marL="571500" indent="-457200">
                  <a:buAutoNum type="arabicPeriod" startAt="4"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Running time: total running time of </a:t>
                </a:r>
              </a:p>
              <a:p>
                <a:pPr marL="114300" indent="0">
                  <a:buNone/>
                </a:pPr>
                <a:r>
                  <a:rPr lang="en-US" dirty="0"/>
                  <a:t>the algorithm O(n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50" t="-787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30E11-FECB-A442-86C7-3B9A2EA547B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938D80-0C92-0E44-8171-0B62641D01C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Incremental algorithm</a:t>
            </a:r>
          </a:p>
        </p:txBody>
      </p:sp>
    </p:spTree>
    <p:extLst>
      <p:ext uri="{BB962C8B-B14F-4D97-AF65-F5344CB8AC3E}">
        <p14:creationId xmlns:p14="http://schemas.microsoft.com/office/powerpoint/2010/main" val="2220631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376091"/>
              </a:xfrm>
            </p:spPr>
            <p:txBody>
              <a:bodyPr/>
              <a:lstStyle/>
              <a:p>
                <a:r>
                  <a:rPr lang="en-US" dirty="0"/>
                  <a:t>Each Voronoi region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𝑉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convex</a:t>
                </a:r>
              </a:p>
              <a:p>
                <a:r>
                  <a:rPr lang="en-US" altLang="en-US" dirty="0"/>
                  <a:t>If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bounded, then it is a convex polygon.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unbounded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is a vertex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.</a:t>
                </a:r>
              </a:p>
            </p:txBody>
          </p:sp>
        </mc:Choice>
        <mc:Fallback xmlns="">
          <p:sp>
            <p:nvSpPr>
              <p:cNvPr id="1229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376091"/>
              </a:xfrm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8ED7-935A-0844-AEE0-AACE819BC1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D8FBF-3061-0C4F-B0F4-F2B7BA9CC2C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Cells</a:t>
            </a:r>
            <a:endParaRPr lang="en-US" dirty="0"/>
          </a:p>
        </p:txBody>
      </p:sp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9" y="3471863"/>
            <a:ext cx="460057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20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Fire observation Towers</a:t>
            </a:r>
          </a:p>
          <a:p>
            <a:r>
              <a:rPr lang="en-US" altLang="en-US" dirty="0"/>
              <a:t>Facility Planning</a:t>
            </a:r>
          </a:p>
          <a:p>
            <a:r>
              <a:rPr lang="en-US" altLang="en-US" dirty="0"/>
              <a:t>Path Planning         </a:t>
            </a:r>
          </a:p>
          <a:p>
            <a:r>
              <a:rPr lang="en-US" altLang="en-US" dirty="0"/>
              <a:t>Crystallography have long been used to simulate crystal growth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41A8C6-05A7-7046-988D-B75EA5E8C4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9BCB0-75E5-9647-8B00-A4B10732676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Voronoi Diagrams: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81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Knowing the </a:t>
                </a:r>
                <a:r>
                  <a:rPr lang="en-US" altLang="en-US" dirty="0" err="1"/>
                  <a:t>Voronoi</a:t>
                </a:r>
                <a:r>
                  <a:rPr lang="en-US" altLang="en-US" dirty="0"/>
                  <a:t> diagram, we can compute the convex hull in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time.</a:t>
                </a:r>
              </a:p>
              <a:p>
                <a:r>
                  <a:rPr lang="pt-BR" altLang="en-US" dirty="0"/>
                  <a:t>Computing a </a:t>
                </a:r>
                <a:r>
                  <a:rPr lang="pt-BR" altLang="en-US" dirty="0" err="1"/>
                  <a:t>Voronoi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diagram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naively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takes</a:t>
                </a:r>
                <a:r>
                  <a:rPr lang="pt-BR" altLang="en-US" dirty="0"/>
                  <a:t> </a:t>
                </a:r>
                <a14:m>
                  <m:oMath xmlns:m="http://schemas.openxmlformats.org/officeDocument/2006/math">
                    <m:r>
                      <a:rPr lang="pt-BR" alt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pt-BR" altLang="en-US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pt-BR" alt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altLang="en-US" dirty="0"/>
                  <a:t> time.</a:t>
                </a:r>
              </a:p>
              <a:p>
                <a:r>
                  <a:rPr lang="pt-BR" altLang="en-US" dirty="0" err="1"/>
                  <a:t>We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just</a:t>
                </a:r>
                <a:r>
                  <a:rPr lang="pt-BR" altLang="en-US" dirty="0"/>
                  <a:t> </a:t>
                </a:r>
                <a:r>
                  <a:rPr lang="pt-BR" altLang="en-US" dirty="0" err="1"/>
                  <a:t>saw</a:t>
                </a:r>
                <a:r>
                  <a:rPr lang="pt-BR" altLang="en-US" dirty="0"/>
                  <a:t> </a:t>
                </a:r>
                <a14:m>
                  <m:oMath xmlns:m="http://schemas.openxmlformats.org/officeDocument/2006/math">
                    <m:r>
                      <a:rPr lang="pt-BR" alt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altLang="en-US" dirty="0"/>
              </a:p>
              <a:p>
                <a:r>
                  <a:rPr lang="en-US" altLang="en-US" dirty="0"/>
                  <a:t>There is also a deterministic Plane-sweep algorithm with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time algorithm.</a:t>
                </a:r>
              </a:p>
            </p:txBody>
          </p:sp>
        </mc:Choice>
        <mc:Fallback xmlns="">
          <p:sp>
            <p:nvSpPr>
              <p:cNvPr id="133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 r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9070E-E426-F64B-86BA-E5B38994F2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612D9-8A19-8343-B711-F2E75356713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Consequence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1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Sort the points of P by x-coordinate and vertically partition into two subsets R and L, of approximately the same size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Recursively compute V(R) and V(L)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Compute the separation chain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Prune the portion of V(R) lying to the left of the chain and the portion of V(L) to its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0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The total running time of the algorithm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𝑛𝑙𝑜𝑔𝑛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running time is optimal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0"/>
              </p:nvPr>
            </p:nvSpPr>
            <p:spPr>
              <a:blipFill>
                <a:blip r:embed="rId2"/>
                <a:stretch>
                  <a:fillRect t="-7692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782895-E0F7-8F49-BE5D-842776BD710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Algorithm</a:t>
            </a:r>
          </a:p>
        </p:txBody>
      </p:sp>
    </p:spTree>
    <p:extLst>
      <p:ext uri="{BB962C8B-B14F-4D97-AF65-F5344CB8AC3E}">
        <p14:creationId xmlns:p14="http://schemas.microsoft.com/office/powerpoint/2010/main" val="3174033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571614" cy="4824960"/>
          </a:xfrm>
        </p:spPr>
        <p:txBody>
          <a:bodyPr/>
          <a:lstStyle/>
          <a:p>
            <a:r>
              <a:rPr lang="en-US" dirty="0"/>
              <a:t>Let P be a set of n points in plane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3E9215-0C06-1B45-AEF4-CB306C15F53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D0C396-9CE3-8944-BC5C-9DEDC48A42C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831851"/>
            <a:ext cx="2733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343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114414" cy="482496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Sort the points of P abscissa and vertically partition P into two subsets R and L, of approximately the same size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23A7C-0D14-1046-9E81-AE48A48DE3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6C1737-6C47-1B42-9F28-64699C8EC2F5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779464"/>
            <a:ext cx="271462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662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2.  Recursively compute V(L)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087098-C70F-F14D-94DF-CE147DF3DBC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A574AE-AC96-4943-AE60-19D14944126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38" y="1719932"/>
            <a:ext cx="3000375" cy="379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63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343014" cy="4824960"/>
          </a:xfrm>
        </p:spPr>
        <p:txBody>
          <a:bodyPr/>
          <a:lstStyle/>
          <a:p>
            <a:r>
              <a:rPr lang="en-US" dirty="0"/>
              <a:t>Consider the Voronoi diagram of L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D7E7F5-4043-304E-93F2-2BB1FE1B8D2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21B3F4-3103-3044-B095-1BE42494AEC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463" y="1727076"/>
            <a:ext cx="28765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274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114414" cy="4824960"/>
          </a:xfrm>
        </p:spPr>
        <p:txBody>
          <a:bodyPr/>
          <a:lstStyle/>
          <a:p>
            <a:r>
              <a:rPr lang="en-US" dirty="0"/>
              <a:t>Recursively compute V(R)</a:t>
            </a:r>
          </a:p>
          <a:p>
            <a:endParaRPr lang="en-US" dirty="0"/>
          </a:p>
          <a:p>
            <a:r>
              <a:rPr lang="en-US" dirty="0"/>
              <a:t>Consider the Voronoi diagram of  R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4660EB-BDFD-FC4C-9F89-08F126C2A80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E04B07-DE36-F54F-A811-D640EBB9236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917" y="1917576"/>
            <a:ext cx="26098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351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885814" cy="4824960"/>
          </a:xfrm>
        </p:spPr>
        <p:txBody>
          <a:bodyPr/>
          <a:lstStyle/>
          <a:p>
            <a:r>
              <a:rPr lang="en-US" dirty="0"/>
              <a:t>Combine two diagrams</a:t>
            </a:r>
          </a:p>
          <a:p>
            <a:r>
              <a:rPr lang="en-US" dirty="0"/>
              <a:t>Then </a:t>
            </a:r>
            <a:r>
              <a:rPr lang="en-US" dirty="0" err="1"/>
              <a:t>Voronoi</a:t>
            </a:r>
            <a:r>
              <a:rPr lang="en-US" dirty="0"/>
              <a:t> diagram of P substantially coincides with the </a:t>
            </a:r>
            <a:r>
              <a:rPr lang="en-US" dirty="0" err="1"/>
              <a:t>Voronoi</a:t>
            </a:r>
            <a:r>
              <a:rPr lang="en-US" dirty="0"/>
              <a:t> diagram of R and 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A4622C-CF08-F645-93E9-E2B878A5F4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90C576-B7CD-EA46-91CB-435AA393E7E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767" y="1798514"/>
            <a:ext cx="30480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490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190614" cy="4824960"/>
          </a:xfrm>
        </p:spPr>
        <p:txBody>
          <a:bodyPr/>
          <a:lstStyle/>
          <a:p>
            <a:r>
              <a:rPr lang="en-US" dirty="0"/>
              <a:t>there exists a chain of edges of V such that V coincides with V (R) to the right of the chain, and it coincides with V(L) to its left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3BBE93-BA68-EF44-A213-2D0C6D83EE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966E33-6091-B44A-B306-D9A7C6FCEA6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891" y="1627064"/>
            <a:ext cx="32861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857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114414" cy="4824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Definition: Let b(R,L) be the set of all edges and vertices of V (P) belonging to common boundary of the regions of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Observation: The bisector b(R,L) is </a:t>
                </a:r>
                <a:r>
                  <a:rPr lang="en-US" u="sng" dirty="0"/>
                  <a:t>y-monotone chain</a:t>
                </a:r>
                <a:r>
                  <a:rPr lang="en-US" dirty="0"/>
                  <a:t> leaving the regions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its right and those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its left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114414" cy="4824960"/>
              </a:xfrm>
              <a:blipFill>
                <a:blip r:embed="rId2"/>
                <a:stretch>
                  <a:fillRect l="-1961" t="-1312" r="-1604" b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785312-FF40-854E-9B2B-FB57BE24B54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DDBFE8-74C5-7F49-856B-4421FEF12D1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13" y="1693739"/>
            <a:ext cx="28956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53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points (sites) in the plane.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The Voronoi diagram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the subdivision of the plane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cells, one for each site.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lies in the cell corresponding to a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</m:t>
                    </m:r>
                    <m:r>
                      <a:rPr 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𝑃</m:t>
                    </m:r>
                  </m:oMath>
                </a14:m>
                <a:r>
                  <a:rPr lang="en-US" dirty="0">
                    <a:sym typeface="Symbol" pitchFamily="18" charset="2"/>
                  </a:rPr>
                  <a:t> </a:t>
                </a:r>
                <a:r>
                  <a:rPr lang="en-US" dirty="0" err="1">
                    <a:sym typeface="Symbol" pitchFamily="18" charset="2"/>
                  </a:rPr>
                  <a:t>iff</a:t>
                </a:r>
                <a:r>
                  <a:rPr lang="en-US" dirty="0">
                    <a:sym typeface="Symbol" pitchFamily="18" charset="2"/>
                  </a:rPr>
                  <a:t> 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𝑃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, 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𝑗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  </m:t>
                    </m:r>
                    <m:r>
                      <a:rPr lang="en-US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</m:oMath>
                </a14:m>
                <a:endParaRPr lang="en-US" dirty="0">
                  <a:sym typeface="Symbol" pitchFamily="18" charset="2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ym typeface="Symbol" pitchFamily="18" charset="2"/>
                  </a:rPr>
                  <a:t>						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𝐸𝑢𝑐𝑙𝑖𝑑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_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𝑑𝑖𝑠𝑡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𝑞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)≤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𝐸𝑢𝑐𝑙𝑖𝑑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_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𝑑𝑖𝑠𝑡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𝑞</m:t>
                    </m:r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𝑗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6084F3-A8A1-0840-AED5-29AA6CF125E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50C6D1-EAAD-3143-94A3-5FBDD0ED640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Definition of Voronoi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87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Compute the separating chain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66B267-C37E-FB46-AEFE-73BD0D716EA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81A715-5DFB-F143-A859-D335699172F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Algorithm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63" y="1674689"/>
            <a:ext cx="29527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565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343014" cy="4824960"/>
          </a:xfrm>
        </p:spPr>
        <p:txBody>
          <a:bodyPr/>
          <a:lstStyle/>
          <a:p>
            <a:r>
              <a:rPr lang="en-US" dirty="0"/>
              <a:t>Prune the portion of V(R) lying to the right of the chain and the portion of V(L) lying to its left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A418F4-184F-D348-969D-5996483093F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145BF4-3CE7-0542-A88F-D88586D6CF1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538" y="1655639"/>
            <a:ext cx="30384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040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compute the chain?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B26AF5-BCB2-154A-93C4-E3B7CBA0B33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37BFCE-FE65-1048-B4BA-97B05E31310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538" y="1655639"/>
            <a:ext cx="30384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827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038214" cy="4824960"/>
          </a:xfrm>
        </p:spPr>
        <p:txBody>
          <a:bodyPr/>
          <a:lstStyle/>
          <a:p>
            <a:r>
              <a:rPr lang="en-US" dirty="0"/>
              <a:t>Initialization: Find the two half-lines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ED7D22-942D-4A47-89EA-2ACBBF079A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947556-C2AD-7B42-AC27-2E1798EA094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688" y="1812801"/>
            <a:ext cx="29813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97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the convex hull for V(L)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464B5C-F05D-1044-A82D-D509CB4D706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BE2822-7C42-CF43-91D8-3CEF8C462C4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1" y="1831851"/>
            <a:ext cx="30861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712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the convex hull for V(R)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82BD33-2D3B-1A4E-AEC9-E579DFEC640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D6F42D-B4D1-E74C-AF68-AAF357744D0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38" y="1874714"/>
            <a:ext cx="29241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219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190614" cy="4824960"/>
          </a:xfrm>
        </p:spPr>
        <p:txBody>
          <a:bodyPr/>
          <a:lstStyle/>
          <a:p>
            <a:r>
              <a:rPr lang="en-US" dirty="0"/>
              <a:t>Find two highest and two lowest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94C1B2-0AC7-C343-90FF-704FA5A691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C32E24-A4E3-2F40-869F-A77A7A1DDF2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838" y="1989014"/>
            <a:ext cx="33051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891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647814" cy="4824960"/>
          </a:xfrm>
        </p:spPr>
        <p:txBody>
          <a:bodyPr/>
          <a:lstStyle/>
          <a:p>
            <a:r>
              <a:rPr lang="en-US" dirty="0"/>
              <a:t>We will connect the two highest points and the two lowest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508273-C1BB-704A-9191-FCF74B4E0EC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9C9206-BE7F-E540-9368-BD080AEE301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63" y="1846139"/>
            <a:ext cx="29908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016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8009001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Advance: Starting with one of the half-lines, and until getting to the other one</a:t>
                </a:r>
              </a:p>
              <a:p>
                <a:endParaRPr lang="en-US" dirty="0"/>
              </a:p>
              <a:p>
                <a:r>
                  <a:rPr lang="en-US" dirty="0"/>
                  <a:t>Each time an edge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begins,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𝐿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𝑑𝑜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8009001" cy="4824960"/>
              </a:xfrm>
              <a:blipFill>
                <a:blip r:embed="rId2"/>
                <a:stretch>
                  <a:fillRect l="-2060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17AE60-9F10-D54B-A444-7F9E9A907A5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E1B29A-0154-234D-B068-FAC183DDB8B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988" y="1927101"/>
            <a:ext cx="28670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946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571614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Detect intersection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571614" cy="4824960"/>
              </a:xfrm>
              <a:blipFill>
                <a:blip r:embed="rId2"/>
                <a:stretch>
                  <a:fillRect l="-2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FDB595-D8A2-824E-9B5F-AC267AEA414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D7597F-00BF-2D42-AE03-C9DAF2A8669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779612"/>
          </a:xfrm>
        </p:spPr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788" y="1922339"/>
            <a:ext cx="29432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72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FCF01-F0E3-994E-821A-8796CAA98A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1C06BF-4F7E-2645-BCB6-32CBBC8384F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Properties</a:t>
            </a:r>
            <a:endParaRPr lang="en-US" dirty="0"/>
          </a:p>
        </p:txBody>
      </p: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276601"/>
            <a:ext cx="5614988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dash"/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91BE65-C3D1-3C48-99AD-0204CE5C7D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299891"/>
              </a:xfrm>
            </p:spPr>
            <p:txBody>
              <a:bodyPr/>
              <a:lstStyle/>
              <a:p>
                <a:r>
                  <a:rPr lang="en-US" dirty="0"/>
                  <a:t>Voronoi Cell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disk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centered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contains no other site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91BE65-C3D1-3C48-99AD-0204CE5C7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2299891"/>
              </a:xfrm>
              <a:blipFill>
                <a:blip r:embed="rId3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238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7800214" cy="4824960"/>
          </a:xfrm>
        </p:spPr>
        <p:txBody>
          <a:bodyPr>
            <a:normAutofit/>
          </a:bodyPr>
          <a:lstStyle/>
          <a:p>
            <a:r>
              <a:rPr lang="en-US" dirty="0"/>
              <a:t>Chose the first of the two intersection points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2E6FDB-587C-6644-83A4-A12DE79163E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730A5D-B022-0541-B727-F88D773F852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13" y="1803276"/>
            <a:ext cx="27432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189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495414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Detect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corresponding to the new starting region</a:t>
                </a:r>
              </a:p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495414" cy="4824960"/>
              </a:xfrm>
              <a:blipFill>
                <a:blip r:embed="rId2"/>
                <a:stretch>
                  <a:fillRect l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7A16C5-225C-7F4A-9961-5D495BDB345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10BBAB-2E31-B140-87D0-7457A7136F5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38" y="1817564"/>
            <a:ext cx="30765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4359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Restart with the new edge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733B73-9B8E-2240-889F-A768A1815A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D30ECC-EDE2-9645-ADC7-766F013F8A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595575" y="267892"/>
            <a:ext cx="9000850" cy="779612"/>
          </a:xfrm>
        </p:spPr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788" y="1779464"/>
            <a:ext cx="294322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878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 the process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018964-AE6B-F149-8041-C1C93BD2EE7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B59DCD-2ED1-134C-AE6D-E4B7ACB9801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988" y="1898526"/>
            <a:ext cx="28670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384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782CBE-64C0-0A49-A150-CA0A5194727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F791EC-ADEE-AC4A-8230-ED3573612B7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88" y="1855664"/>
            <a:ext cx="27908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956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Restart with the new edge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2B58C2-B820-AA48-949E-B3CA23C58A2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7F17EB-0802-6049-AE39-26C9844A2CF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788" y="1912814"/>
            <a:ext cx="29432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066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Restart with the new edge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DA4847-D366-7644-A7ED-DC5E65240FD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7B26AD-AB43-D74E-AC53-9C69695518D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13" y="1869951"/>
            <a:ext cx="30099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250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Restart with the new edge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8AFB63-4854-1A43-B0D9-C73701316A8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591727-823E-974F-A1AF-1FA7740EEBD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13" y="1846139"/>
            <a:ext cx="2819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583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7800214" cy="48249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Detect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corresponding to the new starting region</a:t>
                </a:r>
              </a:p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Restart with the new edge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7800214" cy="4824960"/>
              </a:xfrm>
              <a:blipFill>
                <a:blip r:embed="rId2"/>
                <a:stretch>
                  <a:fillRect l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DDE822-E7A8-3F48-A44A-392BED76921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E2F960-E6FA-4B4C-9C99-D65212C7B01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088" y="1946151"/>
            <a:ext cx="28289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502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Restart with the new edge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4205F-2BA2-8248-8D20-D919ACCD269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FDD983-24E7-D941-8B21-09D1F2328D9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138" y="1746126"/>
            <a:ext cx="28098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50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C2718B9-892A-0C44-9EB1-9D063F558545}"/>
              </a:ext>
            </a:extLst>
          </p:cNvPr>
          <p:cNvSpPr/>
          <p:nvPr/>
        </p:nvSpPr>
        <p:spPr>
          <a:xfrm>
            <a:off x="2368447" y="3972393"/>
            <a:ext cx="5186596" cy="2773181"/>
          </a:xfrm>
          <a:custGeom>
            <a:avLst/>
            <a:gdLst>
              <a:gd name="connsiteX0" fmla="*/ 2473377 w 8724275"/>
              <a:gd name="connsiteY0" fmla="*/ 1798819 h 4227226"/>
              <a:gd name="connsiteX1" fmla="*/ 4167266 w 8724275"/>
              <a:gd name="connsiteY1" fmla="*/ 29980 h 4227226"/>
              <a:gd name="connsiteX2" fmla="*/ 8724275 w 8724275"/>
              <a:gd name="connsiteY2" fmla="*/ 0 h 4227226"/>
              <a:gd name="connsiteX3" fmla="*/ 8694295 w 8724275"/>
              <a:gd name="connsiteY3" fmla="*/ 4107304 h 4227226"/>
              <a:gd name="connsiteX4" fmla="*/ 0 w 8724275"/>
              <a:gd name="connsiteY4" fmla="*/ 4227226 h 4227226"/>
              <a:gd name="connsiteX5" fmla="*/ 2473377 w 8724275"/>
              <a:gd name="connsiteY5" fmla="*/ 1798819 h 4227226"/>
              <a:gd name="connsiteX0" fmla="*/ 2398426 w 8649324"/>
              <a:gd name="connsiteY0" fmla="*/ 1798819 h 4227226"/>
              <a:gd name="connsiteX1" fmla="*/ 4092315 w 8649324"/>
              <a:gd name="connsiteY1" fmla="*/ 29980 h 4227226"/>
              <a:gd name="connsiteX2" fmla="*/ 8649324 w 8649324"/>
              <a:gd name="connsiteY2" fmla="*/ 0 h 4227226"/>
              <a:gd name="connsiteX3" fmla="*/ 8619344 w 8649324"/>
              <a:gd name="connsiteY3" fmla="*/ 4107304 h 4227226"/>
              <a:gd name="connsiteX4" fmla="*/ 0 w 8649324"/>
              <a:gd name="connsiteY4" fmla="*/ 4227226 h 4227226"/>
              <a:gd name="connsiteX5" fmla="*/ 2398426 w 8649324"/>
              <a:gd name="connsiteY5" fmla="*/ 1798819 h 4227226"/>
              <a:gd name="connsiteX0" fmla="*/ 2398426 w 8649324"/>
              <a:gd name="connsiteY0" fmla="*/ 1798819 h 4227226"/>
              <a:gd name="connsiteX1" fmla="*/ 2773181 w 8649324"/>
              <a:gd name="connsiteY1" fmla="*/ 1454045 h 4227226"/>
              <a:gd name="connsiteX2" fmla="*/ 8649324 w 8649324"/>
              <a:gd name="connsiteY2" fmla="*/ 0 h 4227226"/>
              <a:gd name="connsiteX3" fmla="*/ 8619344 w 8649324"/>
              <a:gd name="connsiteY3" fmla="*/ 4107304 h 4227226"/>
              <a:gd name="connsiteX4" fmla="*/ 0 w 8649324"/>
              <a:gd name="connsiteY4" fmla="*/ 4227226 h 4227226"/>
              <a:gd name="connsiteX5" fmla="*/ 2398426 w 8649324"/>
              <a:gd name="connsiteY5" fmla="*/ 1798819 h 4227226"/>
              <a:gd name="connsiteX0" fmla="*/ 2398426 w 8619344"/>
              <a:gd name="connsiteY0" fmla="*/ 344774 h 2773181"/>
              <a:gd name="connsiteX1" fmla="*/ 2773181 w 8619344"/>
              <a:gd name="connsiteY1" fmla="*/ 0 h 2773181"/>
              <a:gd name="connsiteX2" fmla="*/ 6820524 w 8619344"/>
              <a:gd name="connsiteY2" fmla="*/ 749509 h 2773181"/>
              <a:gd name="connsiteX3" fmla="*/ 8619344 w 8619344"/>
              <a:gd name="connsiteY3" fmla="*/ 2653259 h 2773181"/>
              <a:gd name="connsiteX4" fmla="*/ 0 w 8619344"/>
              <a:gd name="connsiteY4" fmla="*/ 2773181 h 2773181"/>
              <a:gd name="connsiteX5" fmla="*/ 2398426 w 8619344"/>
              <a:gd name="connsiteY5" fmla="*/ 344774 h 2773181"/>
              <a:gd name="connsiteX0" fmla="*/ 2398426 w 8619344"/>
              <a:gd name="connsiteY0" fmla="*/ 344774 h 2773181"/>
              <a:gd name="connsiteX1" fmla="*/ 2773181 w 8619344"/>
              <a:gd name="connsiteY1" fmla="*/ 0 h 2773181"/>
              <a:gd name="connsiteX2" fmla="*/ 8619344 w 8619344"/>
              <a:gd name="connsiteY2" fmla="*/ 2653259 h 2773181"/>
              <a:gd name="connsiteX3" fmla="*/ 0 w 8619344"/>
              <a:gd name="connsiteY3" fmla="*/ 2773181 h 2773181"/>
              <a:gd name="connsiteX4" fmla="*/ 2398426 w 8619344"/>
              <a:gd name="connsiteY4" fmla="*/ 344774 h 2773181"/>
              <a:gd name="connsiteX0" fmla="*/ 2398426 w 5186596"/>
              <a:gd name="connsiteY0" fmla="*/ 344774 h 2773181"/>
              <a:gd name="connsiteX1" fmla="*/ 2773181 w 5186596"/>
              <a:gd name="connsiteY1" fmla="*/ 0 h 2773181"/>
              <a:gd name="connsiteX2" fmla="*/ 5186596 w 5186596"/>
              <a:gd name="connsiteY2" fmla="*/ 2758190 h 2773181"/>
              <a:gd name="connsiteX3" fmla="*/ 0 w 5186596"/>
              <a:gd name="connsiteY3" fmla="*/ 2773181 h 2773181"/>
              <a:gd name="connsiteX4" fmla="*/ 2398426 w 5186596"/>
              <a:gd name="connsiteY4" fmla="*/ 344774 h 2773181"/>
              <a:gd name="connsiteX0" fmla="*/ 2398426 w 5186596"/>
              <a:gd name="connsiteY0" fmla="*/ 344774 h 2773181"/>
              <a:gd name="connsiteX1" fmla="*/ 2743036 w 5186596"/>
              <a:gd name="connsiteY1" fmla="*/ 0 h 2773181"/>
              <a:gd name="connsiteX2" fmla="*/ 5186596 w 5186596"/>
              <a:gd name="connsiteY2" fmla="*/ 2758190 h 2773181"/>
              <a:gd name="connsiteX3" fmla="*/ 0 w 5186596"/>
              <a:gd name="connsiteY3" fmla="*/ 2773181 h 2773181"/>
              <a:gd name="connsiteX4" fmla="*/ 2398426 w 5186596"/>
              <a:gd name="connsiteY4" fmla="*/ 344774 h 277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6596" h="2773181">
                <a:moveTo>
                  <a:pt x="2398426" y="344774"/>
                </a:moveTo>
                <a:lnTo>
                  <a:pt x="2743036" y="0"/>
                </a:lnTo>
                <a:lnTo>
                  <a:pt x="5186596" y="2758190"/>
                </a:lnTo>
                <a:lnTo>
                  <a:pt x="0" y="2773181"/>
                </a:lnTo>
                <a:lnTo>
                  <a:pt x="2398426" y="344774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0A61D71-9E5E-8A45-8C94-4CDF0B3EDE14}"/>
              </a:ext>
            </a:extLst>
          </p:cNvPr>
          <p:cNvSpPr/>
          <p:nvPr/>
        </p:nvSpPr>
        <p:spPr>
          <a:xfrm>
            <a:off x="1262743" y="2438400"/>
            <a:ext cx="4158343" cy="4306639"/>
          </a:xfrm>
          <a:custGeom>
            <a:avLst/>
            <a:gdLst>
              <a:gd name="connsiteX0" fmla="*/ 4158343 w 4158343"/>
              <a:gd name="connsiteY0" fmla="*/ 76200 h 4321629"/>
              <a:gd name="connsiteX1" fmla="*/ 3276600 w 4158343"/>
              <a:gd name="connsiteY1" fmla="*/ 4321629 h 4321629"/>
              <a:gd name="connsiteX2" fmla="*/ 0 w 4158343"/>
              <a:gd name="connsiteY2" fmla="*/ 4288971 h 4321629"/>
              <a:gd name="connsiteX3" fmla="*/ 10886 w 4158343"/>
              <a:gd name="connsiteY3" fmla="*/ 0 h 4321629"/>
              <a:gd name="connsiteX4" fmla="*/ 4158343 w 4158343"/>
              <a:gd name="connsiteY4" fmla="*/ 76200 h 4321629"/>
              <a:gd name="connsiteX0" fmla="*/ 4158343 w 4158343"/>
              <a:gd name="connsiteY0" fmla="*/ 76200 h 4321629"/>
              <a:gd name="connsiteX1" fmla="*/ 3833913 w 4158343"/>
              <a:gd name="connsiteY1" fmla="*/ 1698885 h 4321629"/>
              <a:gd name="connsiteX2" fmla="*/ 3276600 w 4158343"/>
              <a:gd name="connsiteY2" fmla="*/ 4321629 h 4321629"/>
              <a:gd name="connsiteX3" fmla="*/ 0 w 4158343"/>
              <a:gd name="connsiteY3" fmla="*/ 4288971 h 4321629"/>
              <a:gd name="connsiteX4" fmla="*/ 10886 w 4158343"/>
              <a:gd name="connsiteY4" fmla="*/ 0 h 4321629"/>
              <a:gd name="connsiteX5" fmla="*/ 4158343 w 4158343"/>
              <a:gd name="connsiteY5" fmla="*/ 76200 h 4321629"/>
              <a:gd name="connsiteX0" fmla="*/ 4158343 w 4158343"/>
              <a:gd name="connsiteY0" fmla="*/ 76200 h 4321629"/>
              <a:gd name="connsiteX1" fmla="*/ 3833913 w 4158343"/>
              <a:gd name="connsiteY1" fmla="*/ 1533994 h 4321629"/>
              <a:gd name="connsiteX2" fmla="*/ 3276600 w 4158343"/>
              <a:gd name="connsiteY2" fmla="*/ 4321629 h 4321629"/>
              <a:gd name="connsiteX3" fmla="*/ 0 w 4158343"/>
              <a:gd name="connsiteY3" fmla="*/ 4288971 h 4321629"/>
              <a:gd name="connsiteX4" fmla="*/ 10886 w 4158343"/>
              <a:gd name="connsiteY4" fmla="*/ 0 h 4321629"/>
              <a:gd name="connsiteX5" fmla="*/ 4158343 w 4158343"/>
              <a:gd name="connsiteY5" fmla="*/ 76200 h 4321629"/>
              <a:gd name="connsiteX0" fmla="*/ 4158343 w 4158343"/>
              <a:gd name="connsiteY0" fmla="*/ 76200 h 4306639"/>
              <a:gd name="connsiteX1" fmla="*/ 3833913 w 4158343"/>
              <a:gd name="connsiteY1" fmla="*/ 1533994 h 4306639"/>
              <a:gd name="connsiteX2" fmla="*/ 1103026 w 4158343"/>
              <a:gd name="connsiteY2" fmla="*/ 4306639 h 4306639"/>
              <a:gd name="connsiteX3" fmla="*/ 0 w 4158343"/>
              <a:gd name="connsiteY3" fmla="*/ 4288971 h 4306639"/>
              <a:gd name="connsiteX4" fmla="*/ 10886 w 4158343"/>
              <a:gd name="connsiteY4" fmla="*/ 0 h 4306639"/>
              <a:gd name="connsiteX5" fmla="*/ 4158343 w 4158343"/>
              <a:gd name="connsiteY5" fmla="*/ 76200 h 4306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8343" h="4306639">
                <a:moveTo>
                  <a:pt x="4158343" y="76200"/>
                </a:moveTo>
                <a:lnTo>
                  <a:pt x="3833913" y="1533994"/>
                </a:lnTo>
                <a:lnTo>
                  <a:pt x="1103026" y="4306639"/>
                </a:lnTo>
                <a:lnTo>
                  <a:pt x="0" y="4288971"/>
                </a:lnTo>
                <a:cubicBezTo>
                  <a:pt x="3629" y="2859314"/>
                  <a:pt x="7257" y="1429657"/>
                  <a:pt x="10886" y="0"/>
                </a:cubicBezTo>
                <a:lnTo>
                  <a:pt x="4158343" y="76200"/>
                </a:lnTo>
                <a:close/>
              </a:path>
            </a:pathLst>
          </a:custGeom>
          <a:solidFill>
            <a:schemeClr val="accent6">
              <a:alpha val="52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25108-9319-FE4F-ACEE-3E6E75B9C94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1156891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closed halfplane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25108-9319-FE4F-ACEE-3E6E75B9C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6" y="1205309"/>
                <a:ext cx="10876027" cy="1156891"/>
              </a:xfrm>
              <a:blipFill>
                <a:blip r:embed="rId2"/>
                <a:stretch>
                  <a:fillRect l="-1284" t="-510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E55CA-8C1B-6F4B-9010-8232665D7E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590E5-CFAA-5348-A5DF-E332349CA31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Definition of Voronoi Diagram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697A1A-12F5-D34B-B3BF-3616F62EE120}"/>
              </a:ext>
            </a:extLst>
          </p:cNvPr>
          <p:cNvSpPr/>
          <p:nvPr/>
        </p:nvSpPr>
        <p:spPr>
          <a:xfrm>
            <a:off x="4267200" y="3886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4F1F57-68AE-284C-9D65-85D2164709D8}"/>
              </a:ext>
            </a:extLst>
          </p:cNvPr>
          <p:cNvSpPr/>
          <p:nvPr/>
        </p:nvSpPr>
        <p:spPr>
          <a:xfrm>
            <a:off x="5638800" y="408214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FBB1ED-07FC-4644-AA9D-F21D356126FF}"/>
              </a:ext>
            </a:extLst>
          </p:cNvPr>
          <p:cNvSpPr/>
          <p:nvPr/>
        </p:nvSpPr>
        <p:spPr>
          <a:xfrm>
            <a:off x="5029200" y="466418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D6840D7-FCF7-5F4E-AEB9-E3EF07E91FDB}"/>
              </a:ext>
            </a:extLst>
          </p:cNvPr>
          <p:cNvSpPr/>
          <p:nvPr/>
        </p:nvSpPr>
        <p:spPr>
          <a:xfrm>
            <a:off x="5096574" y="2507273"/>
            <a:ext cx="5921196" cy="4193330"/>
          </a:xfrm>
          <a:custGeom>
            <a:avLst/>
            <a:gdLst>
              <a:gd name="connsiteX0" fmla="*/ 2533337 w 7495081"/>
              <a:gd name="connsiteY0" fmla="*/ 2593299 h 4182256"/>
              <a:gd name="connsiteX1" fmla="*/ 509665 w 7495081"/>
              <a:gd name="connsiteY1" fmla="*/ 524656 h 4182256"/>
              <a:gd name="connsiteX2" fmla="*/ 0 w 7495081"/>
              <a:gd name="connsiteY2" fmla="*/ 0 h 4182256"/>
              <a:gd name="connsiteX3" fmla="*/ 7495081 w 7495081"/>
              <a:gd name="connsiteY3" fmla="*/ 29981 h 4182256"/>
              <a:gd name="connsiteX4" fmla="*/ 7495081 w 7495081"/>
              <a:gd name="connsiteY4" fmla="*/ 4167266 h 4182256"/>
              <a:gd name="connsiteX5" fmla="*/ 3717560 w 7495081"/>
              <a:gd name="connsiteY5" fmla="*/ 4182256 h 4182256"/>
              <a:gd name="connsiteX6" fmla="*/ 2533337 w 7495081"/>
              <a:gd name="connsiteY6" fmla="*/ 2593299 h 4182256"/>
              <a:gd name="connsiteX0" fmla="*/ 2533337 w 7495081"/>
              <a:gd name="connsiteY0" fmla="*/ 2593299 h 4197246"/>
              <a:gd name="connsiteX1" fmla="*/ 509665 w 7495081"/>
              <a:gd name="connsiteY1" fmla="*/ 524656 h 4197246"/>
              <a:gd name="connsiteX2" fmla="*/ 0 w 7495081"/>
              <a:gd name="connsiteY2" fmla="*/ 0 h 4197246"/>
              <a:gd name="connsiteX3" fmla="*/ 7495081 w 7495081"/>
              <a:gd name="connsiteY3" fmla="*/ 29981 h 4197246"/>
              <a:gd name="connsiteX4" fmla="*/ 7495081 w 7495081"/>
              <a:gd name="connsiteY4" fmla="*/ 4167266 h 4197246"/>
              <a:gd name="connsiteX5" fmla="*/ 4017363 w 7495081"/>
              <a:gd name="connsiteY5" fmla="*/ 4197246 h 4197246"/>
              <a:gd name="connsiteX6" fmla="*/ 2533337 w 7495081"/>
              <a:gd name="connsiteY6" fmla="*/ 2593299 h 4197246"/>
              <a:gd name="connsiteX0" fmla="*/ 2533337 w 7495081"/>
              <a:gd name="connsiteY0" fmla="*/ 2593299 h 4197246"/>
              <a:gd name="connsiteX1" fmla="*/ 1603947 w 7495081"/>
              <a:gd name="connsiteY1" fmla="*/ 1648919 h 4197246"/>
              <a:gd name="connsiteX2" fmla="*/ 0 w 7495081"/>
              <a:gd name="connsiteY2" fmla="*/ 0 h 4197246"/>
              <a:gd name="connsiteX3" fmla="*/ 7495081 w 7495081"/>
              <a:gd name="connsiteY3" fmla="*/ 29981 h 4197246"/>
              <a:gd name="connsiteX4" fmla="*/ 7495081 w 7495081"/>
              <a:gd name="connsiteY4" fmla="*/ 4167266 h 4197246"/>
              <a:gd name="connsiteX5" fmla="*/ 4017363 w 7495081"/>
              <a:gd name="connsiteY5" fmla="*/ 4197246 h 4197246"/>
              <a:gd name="connsiteX6" fmla="*/ 2533337 w 7495081"/>
              <a:gd name="connsiteY6" fmla="*/ 2593299 h 4197246"/>
              <a:gd name="connsiteX0" fmla="*/ 935353 w 5897097"/>
              <a:gd name="connsiteY0" fmla="*/ 2593299 h 4197246"/>
              <a:gd name="connsiteX1" fmla="*/ 5963 w 5897097"/>
              <a:gd name="connsiteY1" fmla="*/ 1648919 h 4197246"/>
              <a:gd name="connsiteX2" fmla="*/ 1400048 w 5897097"/>
              <a:gd name="connsiteY2" fmla="*/ 0 h 4197246"/>
              <a:gd name="connsiteX3" fmla="*/ 5897097 w 5897097"/>
              <a:gd name="connsiteY3" fmla="*/ 29981 h 4197246"/>
              <a:gd name="connsiteX4" fmla="*/ 5897097 w 5897097"/>
              <a:gd name="connsiteY4" fmla="*/ 4167266 h 4197246"/>
              <a:gd name="connsiteX5" fmla="*/ 2419379 w 5897097"/>
              <a:gd name="connsiteY5" fmla="*/ 4197246 h 4197246"/>
              <a:gd name="connsiteX6" fmla="*/ 935353 w 5897097"/>
              <a:gd name="connsiteY6" fmla="*/ 2593299 h 4197246"/>
              <a:gd name="connsiteX0" fmla="*/ 929390 w 5891134"/>
              <a:gd name="connsiteY0" fmla="*/ 2593299 h 4197246"/>
              <a:gd name="connsiteX1" fmla="*/ 0 w 5891134"/>
              <a:gd name="connsiteY1" fmla="*/ 1648919 h 4197246"/>
              <a:gd name="connsiteX2" fmla="*/ 1394085 w 5891134"/>
              <a:gd name="connsiteY2" fmla="*/ 0 h 4197246"/>
              <a:gd name="connsiteX3" fmla="*/ 5891134 w 5891134"/>
              <a:gd name="connsiteY3" fmla="*/ 29981 h 4197246"/>
              <a:gd name="connsiteX4" fmla="*/ 5891134 w 5891134"/>
              <a:gd name="connsiteY4" fmla="*/ 4167266 h 4197246"/>
              <a:gd name="connsiteX5" fmla="*/ 2413416 w 5891134"/>
              <a:gd name="connsiteY5" fmla="*/ 4197246 h 4197246"/>
              <a:gd name="connsiteX6" fmla="*/ 929390 w 5891134"/>
              <a:gd name="connsiteY6" fmla="*/ 2593299 h 4197246"/>
              <a:gd name="connsiteX0" fmla="*/ 929390 w 5891134"/>
              <a:gd name="connsiteY0" fmla="*/ 2593299 h 4197246"/>
              <a:gd name="connsiteX1" fmla="*/ 0 w 5891134"/>
              <a:gd name="connsiteY1" fmla="*/ 1648919 h 4197246"/>
              <a:gd name="connsiteX2" fmla="*/ 1394085 w 5891134"/>
              <a:gd name="connsiteY2" fmla="*/ 0 h 4197246"/>
              <a:gd name="connsiteX3" fmla="*/ 5891134 w 5891134"/>
              <a:gd name="connsiteY3" fmla="*/ 29981 h 4197246"/>
              <a:gd name="connsiteX4" fmla="*/ 5891134 w 5891134"/>
              <a:gd name="connsiteY4" fmla="*/ 4167266 h 4197246"/>
              <a:gd name="connsiteX5" fmla="*/ 2413416 w 5891134"/>
              <a:gd name="connsiteY5" fmla="*/ 4197246 h 4197246"/>
              <a:gd name="connsiteX6" fmla="*/ 929390 w 5891134"/>
              <a:gd name="connsiteY6" fmla="*/ 2593299 h 4197246"/>
              <a:gd name="connsiteX0" fmla="*/ 959370 w 5921114"/>
              <a:gd name="connsiteY0" fmla="*/ 2593299 h 4197246"/>
              <a:gd name="connsiteX1" fmla="*/ 0 w 5921114"/>
              <a:gd name="connsiteY1" fmla="*/ 1454046 h 4197246"/>
              <a:gd name="connsiteX2" fmla="*/ 1424065 w 5921114"/>
              <a:gd name="connsiteY2" fmla="*/ 0 h 4197246"/>
              <a:gd name="connsiteX3" fmla="*/ 5921114 w 5921114"/>
              <a:gd name="connsiteY3" fmla="*/ 29981 h 4197246"/>
              <a:gd name="connsiteX4" fmla="*/ 5921114 w 5921114"/>
              <a:gd name="connsiteY4" fmla="*/ 4167266 h 4197246"/>
              <a:gd name="connsiteX5" fmla="*/ 2443396 w 5921114"/>
              <a:gd name="connsiteY5" fmla="*/ 4197246 h 4197246"/>
              <a:gd name="connsiteX6" fmla="*/ 959370 w 5921114"/>
              <a:gd name="connsiteY6" fmla="*/ 2593299 h 4197246"/>
              <a:gd name="connsiteX0" fmla="*/ 1019331 w 5981075"/>
              <a:gd name="connsiteY0" fmla="*/ 2593299 h 4197246"/>
              <a:gd name="connsiteX1" fmla="*/ 0 w 5981075"/>
              <a:gd name="connsiteY1" fmla="*/ 1543987 h 4197246"/>
              <a:gd name="connsiteX2" fmla="*/ 1484026 w 5981075"/>
              <a:gd name="connsiteY2" fmla="*/ 0 h 4197246"/>
              <a:gd name="connsiteX3" fmla="*/ 5981075 w 5981075"/>
              <a:gd name="connsiteY3" fmla="*/ 29981 h 4197246"/>
              <a:gd name="connsiteX4" fmla="*/ 5981075 w 5981075"/>
              <a:gd name="connsiteY4" fmla="*/ 4167266 h 4197246"/>
              <a:gd name="connsiteX5" fmla="*/ 2503357 w 5981075"/>
              <a:gd name="connsiteY5" fmla="*/ 4197246 h 4197246"/>
              <a:gd name="connsiteX6" fmla="*/ 1019331 w 5981075"/>
              <a:gd name="connsiteY6" fmla="*/ 2593299 h 4197246"/>
              <a:gd name="connsiteX0" fmla="*/ 2503357 w 5981075"/>
              <a:gd name="connsiteY0" fmla="*/ 4197246 h 4197246"/>
              <a:gd name="connsiteX1" fmla="*/ 0 w 5981075"/>
              <a:gd name="connsiteY1" fmla="*/ 1543987 h 4197246"/>
              <a:gd name="connsiteX2" fmla="*/ 1484026 w 5981075"/>
              <a:gd name="connsiteY2" fmla="*/ 0 h 4197246"/>
              <a:gd name="connsiteX3" fmla="*/ 5981075 w 5981075"/>
              <a:gd name="connsiteY3" fmla="*/ 29981 h 4197246"/>
              <a:gd name="connsiteX4" fmla="*/ 5981075 w 5981075"/>
              <a:gd name="connsiteY4" fmla="*/ 4167266 h 4197246"/>
              <a:gd name="connsiteX5" fmla="*/ 2503357 w 5981075"/>
              <a:gd name="connsiteY5" fmla="*/ 4197246 h 4197246"/>
              <a:gd name="connsiteX0" fmla="*/ 2503357 w 5981075"/>
              <a:gd name="connsiteY0" fmla="*/ 4182255 h 4182255"/>
              <a:gd name="connsiteX1" fmla="*/ 0 w 5981075"/>
              <a:gd name="connsiteY1" fmla="*/ 1528996 h 4182255"/>
              <a:gd name="connsiteX2" fmla="*/ 404734 w 5981075"/>
              <a:gd name="connsiteY2" fmla="*/ 0 h 4182255"/>
              <a:gd name="connsiteX3" fmla="*/ 5981075 w 5981075"/>
              <a:gd name="connsiteY3" fmla="*/ 14990 h 4182255"/>
              <a:gd name="connsiteX4" fmla="*/ 5981075 w 5981075"/>
              <a:gd name="connsiteY4" fmla="*/ 4152275 h 4182255"/>
              <a:gd name="connsiteX5" fmla="*/ 2503357 w 5981075"/>
              <a:gd name="connsiteY5" fmla="*/ 4182255 h 4182255"/>
              <a:gd name="connsiteX0" fmla="*/ 2503357 w 5981075"/>
              <a:gd name="connsiteY0" fmla="*/ 4182255 h 4182255"/>
              <a:gd name="connsiteX1" fmla="*/ 0 w 5981075"/>
              <a:gd name="connsiteY1" fmla="*/ 1528996 h 4182255"/>
              <a:gd name="connsiteX2" fmla="*/ 404734 w 5981075"/>
              <a:gd name="connsiteY2" fmla="*/ 0 h 4182255"/>
              <a:gd name="connsiteX3" fmla="*/ 5981075 w 5981075"/>
              <a:gd name="connsiteY3" fmla="*/ 14990 h 4182255"/>
              <a:gd name="connsiteX4" fmla="*/ 5981075 w 5981075"/>
              <a:gd name="connsiteY4" fmla="*/ 4152275 h 4182255"/>
              <a:gd name="connsiteX5" fmla="*/ 2503357 w 5981075"/>
              <a:gd name="connsiteY5" fmla="*/ 4182255 h 4182255"/>
              <a:gd name="connsiteX0" fmla="*/ 2503357 w 5981075"/>
              <a:gd name="connsiteY0" fmla="*/ 4182255 h 4182255"/>
              <a:gd name="connsiteX1" fmla="*/ 0 w 5981075"/>
              <a:gd name="connsiteY1" fmla="*/ 1528996 h 4182255"/>
              <a:gd name="connsiteX2" fmla="*/ 404734 w 5981075"/>
              <a:gd name="connsiteY2" fmla="*/ 0 h 4182255"/>
              <a:gd name="connsiteX3" fmla="*/ 5981075 w 5981075"/>
              <a:gd name="connsiteY3" fmla="*/ 14990 h 4182255"/>
              <a:gd name="connsiteX4" fmla="*/ 5981075 w 5981075"/>
              <a:gd name="connsiteY4" fmla="*/ 4152275 h 4182255"/>
              <a:gd name="connsiteX5" fmla="*/ 2503357 w 5981075"/>
              <a:gd name="connsiteY5" fmla="*/ 4182255 h 4182255"/>
              <a:gd name="connsiteX0" fmla="*/ 2428407 w 5906125"/>
              <a:gd name="connsiteY0" fmla="*/ 4182255 h 4182255"/>
              <a:gd name="connsiteX1" fmla="*/ 0 w 5906125"/>
              <a:gd name="connsiteY1" fmla="*/ 1499016 h 4182255"/>
              <a:gd name="connsiteX2" fmla="*/ 329784 w 5906125"/>
              <a:gd name="connsiteY2" fmla="*/ 0 h 4182255"/>
              <a:gd name="connsiteX3" fmla="*/ 5906125 w 5906125"/>
              <a:gd name="connsiteY3" fmla="*/ 14990 h 4182255"/>
              <a:gd name="connsiteX4" fmla="*/ 5906125 w 5906125"/>
              <a:gd name="connsiteY4" fmla="*/ 4152275 h 4182255"/>
              <a:gd name="connsiteX5" fmla="*/ 2428407 w 5906125"/>
              <a:gd name="connsiteY5" fmla="*/ 4182255 h 4182255"/>
              <a:gd name="connsiteX0" fmla="*/ 2428407 w 5906125"/>
              <a:gd name="connsiteY0" fmla="*/ 4182255 h 4182255"/>
              <a:gd name="connsiteX1" fmla="*/ 0 w 5906125"/>
              <a:gd name="connsiteY1" fmla="*/ 1499016 h 4182255"/>
              <a:gd name="connsiteX2" fmla="*/ 329784 w 5906125"/>
              <a:gd name="connsiteY2" fmla="*/ 0 h 4182255"/>
              <a:gd name="connsiteX3" fmla="*/ 5906125 w 5906125"/>
              <a:gd name="connsiteY3" fmla="*/ 14990 h 4182255"/>
              <a:gd name="connsiteX4" fmla="*/ 5906125 w 5906125"/>
              <a:gd name="connsiteY4" fmla="*/ 4152275 h 4182255"/>
              <a:gd name="connsiteX5" fmla="*/ 2428407 w 5906125"/>
              <a:gd name="connsiteY5" fmla="*/ 4182255 h 4182255"/>
              <a:gd name="connsiteX0" fmla="*/ 2443479 w 5921197"/>
              <a:gd name="connsiteY0" fmla="*/ 4182255 h 4182255"/>
              <a:gd name="connsiteX1" fmla="*/ 0 w 5921197"/>
              <a:gd name="connsiteY1" fmla="*/ 1473895 h 4182255"/>
              <a:gd name="connsiteX2" fmla="*/ 344856 w 5921197"/>
              <a:gd name="connsiteY2" fmla="*/ 0 h 4182255"/>
              <a:gd name="connsiteX3" fmla="*/ 5921197 w 5921197"/>
              <a:gd name="connsiteY3" fmla="*/ 14990 h 4182255"/>
              <a:gd name="connsiteX4" fmla="*/ 5921197 w 5921197"/>
              <a:gd name="connsiteY4" fmla="*/ 4152275 h 4182255"/>
              <a:gd name="connsiteX5" fmla="*/ 2443479 w 5921197"/>
              <a:gd name="connsiteY5" fmla="*/ 4182255 h 4182255"/>
              <a:gd name="connsiteX0" fmla="*/ 2443479 w 5921197"/>
              <a:gd name="connsiteY0" fmla="*/ 4177231 h 4177231"/>
              <a:gd name="connsiteX1" fmla="*/ 0 w 5921197"/>
              <a:gd name="connsiteY1" fmla="*/ 1468871 h 4177231"/>
              <a:gd name="connsiteX2" fmla="*/ 329783 w 5921197"/>
              <a:gd name="connsiteY2" fmla="*/ 0 h 4177231"/>
              <a:gd name="connsiteX3" fmla="*/ 5921197 w 5921197"/>
              <a:gd name="connsiteY3" fmla="*/ 9966 h 4177231"/>
              <a:gd name="connsiteX4" fmla="*/ 5921197 w 5921197"/>
              <a:gd name="connsiteY4" fmla="*/ 4147251 h 4177231"/>
              <a:gd name="connsiteX5" fmla="*/ 2443479 w 5921197"/>
              <a:gd name="connsiteY5" fmla="*/ 4177231 h 4177231"/>
              <a:gd name="connsiteX0" fmla="*/ 2443479 w 5921197"/>
              <a:gd name="connsiteY0" fmla="*/ 4177231 h 4177231"/>
              <a:gd name="connsiteX1" fmla="*/ 0 w 5921197"/>
              <a:gd name="connsiteY1" fmla="*/ 1468871 h 4177231"/>
              <a:gd name="connsiteX2" fmla="*/ 329783 w 5921197"/>
              <a:gd name="connsiteY2" fmla="*/ 0 h 4177231"/>
              <a:gd name="connsiteX3" fmla="*/ 5921197 w 5921197"/>
              <a:gd name="connsiteY3" fmla="*/ 9966 h 4177231"/>
              <a:gd name="connsiteX4" fmla="*/ 5921197 w 5921197"/>
              <a:gd name="connsiteY4" fmla="*/ 4147251 h 4177231"/>
              <a:gd name="connsiteX5" fmla="*/ 2443479 w 5921197"/>
              <a:gd name="connsiteY5" fmla="*/ 4177231 h 4177231"/>
              <a:gd name="connsiteX0" fmla="*/ 2443479 w 5921197"/>
              <a:gd name="connsiteY0" fmla="*/ 4177231 h 4177231"/>
              <a:gd name="connsiteX1" fmla="*/ 0 w 5921197"/>
              <a:gd name="connsiteY1" fmla="*/ 1468871 h 4177231"/>
              <a:gd name="connsiteX2" fmla="*/ 329783 w 5921197"/>
              <a:gd name="connsiteY2" fmla="*/ 0 h 4177231"/>
              <a:gd name="connsiteX3" fmla="*/ 5921197 w 5921197"/>
              <a:gd name="connsiteY3" fmla="*/ 9966 h 4177231"/>
              <a:gd name="connsiteX4" fmla="*/ 5921197 w 5921197"/>
              <a:gd name="connsiteY4" fmla="*/ 4147251 h 4177231"/>
              <a:gd name="connsiteX5" fmla="*/ 2443479 w 5921197"/>
              <a:gd name="connsiteY5" fmla="*/ 4177231 h 4177231"/>
              <a:gd name="connsiteX0" fmla="*/ 2446698 w 5924416"/>
              <a:gd name="connsiteY0" fmla="*/ 4177231 h 4177231"/>
              <a:gd name="connsiteX1" fmla="*/ 0 w 5924416"/>
              <a:gd name="connsiteY1" fmla="*/ 1449553 h 4177231"/>
              <a:gd name="connsiteX2" fmla="*/ 333002 w 5924416"/>
              <a:gd name="connsiteY2" fmla="*/ 0 h 4177231"/>
              <a:gd name="connsiteX3" fmla="*/ 5924416 w 5924416"/>
              <a:gd name="connsiteY3" fmla="*/ 9966 h 4177231"/>
              <a:gd name="connsiteX4" fmla="*/ 5924416 w 5924416"/>
              <a:gd name="connsiteY4" fmla="*/ 4147251 h 4177231"/>
              <a:gd name="connsiteX5" fmla="*/ 2446698 w 5924416"/>
              <a:gd name="connsiteY5" fmla="*/ 4177231 h 4177231"/>
              <a:gd name="connsiteX0" fmla="*/ 2443478 w 5921196"/>
              <a:gd name="connsiteY0" fmla="*/ 4177231 h 4177231"/>
              <a:gd name="connsiteX1" fmla="*/ 0 w 5921196"/>
              <a:gd name="connsiteY1" fmla="*/ 1449553 h 4177231"/>
              <a:gd name="connsiteX2" fmla="*/ 329782 w 5921196"/>
              <a:gd name="connsiteY2" fmla="*/ 0 h 4177231"/>
              <a:gd name="connsiteX3" fmla="*/ 5921196 w 5921196"/>
              <a:gd name="connsiteY3" fmla="*/ 9966 h 4177231"/>
              <a:gd name="connsiteX4" fmla="*/ 5921196 w 5921196"/>
              <a:gd name="connsiteY4" fmla="*/ 4147251 h 4177231"/>
              <a:gd name="connsiteX5" fmla="*/ 2443478 w 5921196"/>
              <a:gd name="connsiteY5" fmla="*/ 4177231 h 4177231"/>
              <a:gd name="connsiteX0" fmla="*/ 2443478 w 5921196"/>
              <a:gd name="connsiteY0" fmla="*/ 4193330 h 4193330"/>
              <a:gd name="connsiteX1" fmla="*/ 0 w 5921196"/>
              <a:gd name="connsiteY1" fmla="*/ 1465652 h 4193330"/>
              <a:gd name="connsiteX2" fmla="*/ 326562 w 5921196"/>
              <a:gd name="connsiteY2" fmla="*/ 0 h 4193330"/>
              <a:gd name="connsiteX3" fmla="*/ 5921196 w 5921196"/>
              <a:gd name="connsiteY3" fmla="*/ 26065 h 4193330"/>
              <a:gd name="connsiteX4" fmla="*/ 5921196 w 5921196"/>
              <a:gd name="connsiteY4" fmla="*/ 4163350 h 4193330"/>
              <a:gd name="connsiteX5" fmla="*/ 2443478 w 5921196"/>
              <a:gd name="connsiteY5" fmla="*/ 4193330 h 419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1196" h="4193330">
                <a:moveTo>
                  <a:pt x="2443478" y="4193330"/>
                </a:moveTo>
                <a:lnTo>
                  <a:pt x="0" y="1465652"/>
                </a:lnTo>
                <a:cubicBezTo>
                  <a:pt x="167391" y="793593"/>
                  <a:pt x="191651" y="624591"/>
                  <a:pt x="326562" y="0"/>
                </a:cubicBezTo>
                <a:lnTo>
                  <a:pt x="5921196" y="26065"/>
                </a:lnTo>
                <a:lnTo>
                  <a:pt x="5921196" y="4163350"/>
                </a:lnTo>
                <a:lnTo>
                  <a:pt x="2443478" y="4193330"/>
                </a:lnTo>
                <a:close/>
              </a:path>
            </a:pathLst>
          </a:custGeom>
          <a:solidFill>
            <a:srgbClr val="7030A0">
              <a:alpha val="31000"/>
            </a:srgb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45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Restart with the new edge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76CBCF-40E8-EF40-88C5-A059DE2D3C8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837734-5696-304A-9523-BDB09F70091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410" y="1765176"/>
            <a:ext cx="28956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533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8257414" cy="482496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Advance: Starting with one of the half-lines, and until getting to the other one, do:</a:t>
                </a:r>
              </a:p>
              <a:p>
                <a:r>
                  <a:rPr lang="en-US" dirty="0"/>
                  <a:t>Each time an edge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begins,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𝐿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𝑑𝑜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Detect intersection with V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Detect intersection with V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Chose the first of the two intersection points</a:t>
                </a:r>
              </a:p>
              <a:p>
                <a:pPr lvl="1"/>
                <a:r>
                  <a:rPr lang="en-US" dirty="0"/>
                  <a:t>Detect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corresponding to the new starting region</a:t>
                </a:r>
              </a:p>
              <a:p>
                <a:pPr lvl="1"/>
                <a:r>
                  <a:rPr lang="en-US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Restart with the new edge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8257414" cy="4824960"/>
              </a:xfrm>
              <a:blipFill>
                <a:blip r:embed="rId2"/>
                <a:stretch>
                  <a:fillRect l="-1690" t="-2887" r="-2611" b="-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23A96-5C90-0F49-8633-C020F602B2C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341B4B-6DDA-FA4B-855D-611B81A2EA8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/>
              <a:t>Algorithm of constructing the monotone chain</a:t>
            </a:r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91" y="1688976"/>
            <a:ext cx="27527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332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00ACB3-BD2A-D241-BEE4-DEBDFD69A6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Performance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EB1D-F5B0-3940-AA50-1961BD6AB9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091CD-7FCA-D841-9E10-10977DCD15A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3612132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en-US" b="1" dirty="0"/>
                  <a:t>Fortune's algorithm</a:t>
                </a:r>
                <a:r>
                  <a:rPr lang="en-US" altLang="en-US" dirty="0"/>
                  <a:t> is a sweep line algorithm for generating a Voronoi diagram from a set of points in a plane using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𝑂</m:t>
                    </m:r>
                    <m:r>
                      <a:rPr lang="en-US" altLang="en-US" i="1" dirty="0" smtClean="0">
                        <a:latin typeface="Cambria Math"/>
                      </a:rPr>
                      <m:t>(</m:t>
                    </m:r>
                    <m:r>
                      <a:rPr lang="en-US" altLang="en-US" i="1" dirty="0" smtClean="0">
                        <a:latin typeface="Cambria Math"/>
                      </a:rPr>
                      <m:t>𝑛</m:t>
                    </m:r>
                    <m:r>
                      <a:rPr lang="en-US" altLang="en-US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i="1" dirty="0" smtClean="0">
                        <a:latin typeface="Cambria Math"/>
                      </a:rPr>
                      <m:t>log</m:t>
                    </m:r>
                    <m:r>
                      <a:rPr lang="en-US" altLang="en-US" i="1" dirty="0" smtClean="0">
                        <a:latin typeface="Cambria Math"/>
                      </a:rPr>
                      <m:t>⁡</m:t>
                    </m:r>
                    <m:r>
                      <a:rPr lang="en-US" altLang="en-US" i="1" dirty="0" smtClean="0">
                        <a:latin typeface="Cambria Math"/>
                      </a:rPr>
                      <m:t>𝑛</m:t>
                    </m:r>
                    <m:r>
                      <a:rPr lang="en-US" altLang="en-US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en-US" dirty="0"/>
                  <a:t>time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𝑂</m:t>
                    </m:r>
                    <m:r>
                      <a:rPr lang="en-US" altLang="en-US" i="1" dirty="0" smtClean="0">
                        <a:latin typeface="Cambria Math"/>
                      </a:rPr>
                      <m:t>(</m:t>
                    </m:r>
                    <m:r>
                      <a:rPr lang="en-US" altLang="en-US" i="1" dirty="0" smtClean="0">
                        <a:latin typeface="Cambria Math"/>
                      </a:rPr>
                      <m:t>𝑛</m:t>
                    </m:r>
                    <m:r>
                      <a:rPr lang="en-US" alt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dirty="0"/>
                  <a:t> space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The strategy in a plane sweep algorithm is to sweep a horizontal line (sweep line) (L) from top to bottom</a:t>
                </a:r>
              </a:p>
              <a:p>
                <a:pPr lvl="1"/>
                <a:r>
                  <a:rPr lang="en-US" altLang="en-US" dirty="0"/>
                  <a:t>Information maintained about the part of the Voronoi diagram of the sites above L that cannot be changed by sites below L</a:t>
                </a:r>
              </a:p>
            </p:txBody>
          </p:sp>
        </mc:Choice>
        <mc:Fallback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CFAE9-8476-5F46-8915-F7E24069476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28E298-2B72-1A41-9F46-07499ABF1B7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Fortune’s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algorithm maintains both a </a:t>
            </a:r>
            <a:r>
              <a:rPr lang="en-US" altLang="en-US" i="1" u="sng" dirty="0"/>
              <a:t>sweep line</a:t>
            </a:r>
            <a:r>
              <a:rPr lang="en-US" altLang="en-US" i="1" dirty="0"/>
              <a:t> </a:t>
            </a:r>
            <a:r>
              <a:rPr lang="en-US" altLang="en-US" dirty="0"/>
              <a:t>and a </a:t>
            </a:r>
            <a:r>
              <a:rPr lang="en-US" altLang="en-US" i="1" u="sng" dirty="0"/>
              <a:t>beach line</a:t>
            </a:r>
            <a:r>
              <a:rPr lang="en-US" altLang="en-US" dirty="0"/>
              <a:t>, which both move through the plane as the algorithm progresses.</a:t>
            </a:r>
          </a:p>
          <a:p>
            <a:pPr lvl="1"/>
            <a:r>
              <a:rPr lang="en-US" dirty="0"/>
              <a:t>Horizontal sweep line maintains order of construction</a:t>
            </a:r>
          </a:p>
          <a:p>
            <a:pPr lvl="1"/>
            <a:r>
              <a:rPr lang="en-US" dirty="0"/>
              <a:t>Beach line maintains portion of diagram, which cannot change due to sites below sweep line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14C43-7600-F741-8894-0892549A1B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85BF2-4D7F-D145-8AF5-A4A08571CC2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Fortune’s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64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5895214" cy="4824960"/>
              </a:xfrm>
            </p:spPr>
            <p:txBody>
              <a:bodyPr/>
              <a:lstStyle/>
              <a:p>
                <a:r>
                  <a:rPr lang="en-US" dirty="0"/>
                  <a:t>Consider two nearby cones</a:t>
                </a:r>
              </a:p>
              <a:p>
                <a:r>
                  <a:rPr lang="en-US" dirty="0"/>
                  <a:t>If cones over all sites are opaque, and they are viewed from </a:t>
                </a:r>
                <a14:m>
                  <m:oMath xmlns:m="http://schemas.openxmlformats.org/officeDocument/2006/math">
                    <m:r>
                      <a:rPr lang="en-US" smtClean="0"/>
                      <m:t>𝑧</m:t>
                    </m:r>
                    <m:r>
                      <a:rPr lang="en-US" smtClean="0"/>
                      <m:t>→−∞</m:t>
                    </m:r>
                  </m:oMath>
                </a14:m>
                <a:r>
                  <a:rPr lang="en-US" dirty="0"/>
                  <a:t>, what is seen is precisely the Voronoi diagram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5895214" cy="4824960"/>
              </a:xfrm>
              <a:blipFill>
                <a:blip r:embed="rId2"/>
                <a:stretch>
                  <a:fillRect l="-2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238A297-96F2-E04B-AD1D-1AFF31E9511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D69B03-6BFF-444C-B871-5C005E221515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Fortune’s algorithm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 r="21337"/>
          <a:stretch/>
        </p:blipFill>
        <p:spPr bwMode="auto">
          <a:xfrm>
            <a:off x="7391400" y="1678654"/>
            <a:ext cx="3167253" cy="387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81C7F2-C61B-9E45-9281-FC1A68EBF9D5}"/>
              </a:ext>
            </a:extLst>
          </p:cNvPr>
          <p:cNvCxnSpPr/>
          <p:nvPr/>
        </p:nvCxnSpPr>
        <p:spPr>
          <a:xfrm flipV="1">
            <a:off x="10787114" y="990600"/>
            <a:ext cx="0" cy="48768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CDC77F-2B96-BD47-AFA9-754BD553078F}"/>
                  </a:ext>
                </a:extLst>
              </p:cNvPr>
              <p:cNvSpPr txBox="1"/>
              <p:nvPr/>
            </p:nvSpPr>
            <p:spPr>
              <a:xfrm>
                <a:off x="11011590" y="990600"/>
                <a:ext cx="342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CDC77F-2B96-BD47-AFA9-754BD5530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590" y="990600"/>
                <a:ext cx="342210" cy="276999"/>
              </a:xfrm>
              <a:prstGeom prst="rect">
                <a:avLst/>
              </a:prstGeom>
              <a:blipFill>
                <a:blip r:embed="rId4"/>
                <a:stretch>
                  <a:fillRect l="-10714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79B59-D968-DB45-9B4D-F5074714D574}"/>
                  </a:ext>
                </a:extLst>
              </p:cNvPr>
              <p:cNvSpPr txBox="1"/>
              <p:nvPr/>
            </p:nvSpPr>
            <p:spPr>
              <a:xfrm>
                <a:off x="11011590" y="5590401"/>
                <a:ext cx="246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79B59-D968-DB45-9B4D-F5074714D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590" y="5590401"/>
                <a:ext cx="246028" cy="276999"/>
              </a:xfrm>
              <a:prstGeom prst="rect">
                <a:avLst/>
              </a:prstGeom>
              <a:blipFill>
                <a:blip r:embed="rId5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379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57987" y="1205309"/>
                <a:ext cx="5133213" cy="4824960"/>
              </a:xfrm>
            </p:spPr>
            <p:txBody>
              <a:bodyPr/>
              <a:lstStyle/>
              <a:p>
                <a:r>
                  <a:rPr lang="en-US" dirty="0"/>
                  <a:t>Fortune’s idea: Sweep the cones with a plane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slanted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45</m:t>
                        </m:r>
                      </m:e>
                      <m:sup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to the </a:t>
                </a:r>
                <a:r>
                  <a:rPr lang="en-US" dirty="0" err="1"/>
                  <a:t>xy</a:t>
                </a:r>
                <a:r>
                  <a:rPr lang="en-US" dirty="0"/>
                  <a:t>-plane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7987" y="1205309"/>
                <a:ext cx="5133213" cy="4824960"/>
              </a:xfrm>
              <a:blipFill>
                <a:blip r:embed="rId2"/>
                <a:stretch>
                  <a:fillRect l="-3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B06A5-A0A3-9042-A250-29451366278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7B989D-D810-9F48-A551-A76D6948414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en-US" dirty="0"/>
              <a:t>Fortune’s algorithm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r="16299"/>
          <a:stretch/>
        </p:blipFill>
        <p:spPr bwMode="auto">
          <a:xfrm>
            <a:off x="6400799" y="1553766"/>
            <a:ext cx="5459159" cy="424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834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Which points are closer to a site above the sweep line than to the sweep line itself?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set of parabolic arcs form a beach-line that bounds the locus of all such points</a:t>
            </a:r>
          </a:p>
          <a:p>
            <a:r>
              <a:rPr lang="en-US" dirty="0"/>
              <a:t>The beach line is monotone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88FD21-F710-D14F-AE10-F7DA44943B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58E0D5-5017-D64D-AFCD-DB4220BAE15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Beach line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04973A-7CCE-DE4F-B54D-F812CC6DEDD5}"/>
              </a:ext>
            </a:extLst>
          </p:cNvPr>
          <p:cNvGrpSpPr>
            <a:grpSpLocks noChangeAspect="1"/>
          </p:cNvGrpSpPr>
          <p:nvPr/>
        </p:nvGrpSpPr>
        <p:grpSpPr>
          <a:xfrm>
            <a:off x="2990798" y="2545080"/>
            <a:ext cx="6245312" cy="1645920"/>
            <a:chOff x="2959000" y="2726575"/>
            <a:chExt cx="5556645" cy="1464425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DDA1B33-3677-1547-9D51-F9EF30425B2F}"/>
                </a:ext>
              </a:extLst>
            </p:cNvPr>
            <p:cNvSpPr/>
            <p:nvPr/>
          </p:nvSpPr>
          <p:spPr>
            <a:xfrm>
              <a:off x="6152971" y="3708875"/>
              <a:ext cx="199422" cy="401572"/>
            </a:xfrm>
            <a:custGeom>
              <a:avLst/>
              <a:gdLst>
                <a:gd name="connsiteX0" fmla="*/ 0 w 231374"/>
                <a:gd name="connsiteY0" fmla="*/ 0 h 393106"/>
                <a:gd name="connsiteX1" fmla="*/ 205099 w 231374"/>
                <a:gd name="connsiteY1" fmla="*/ 119641 h 393106"/>
                <a:gd name="connsiteX2" fmla="*/ 222191 w 231374"/>
                <a:gd name="connsiteY2" fmla="*/ 393106 h 393106"/>
                <a:gd name="connsiteX0" fmla="*/ 0 w 231374"/>
                <a:gd name="connsiteY0" fmla="*/ 0 h 393106"/>
                <a:gd name="connsiteX1" fmla="*/ 205099 w 231374"/>
                <a:gd name="connsiteY1" fmla="*/ 119641 h 393106"/>
                <a:gd name="connsiteX2" fmla="*/ 222191 w 231374"/>
                <a:gd name="connsiteY2" fmla="*/ 393106 h 393106"/>
                <a:gd name="connsiteX0" fmla="*/ 0 w 231374"/>
                <a:gd name="connsiteY0" fmla="*/ 0 h 393106"/>
                <a:gd name="connsiteX1" fmla="*/ 205099 w 231374"/>
                <a:gd name="connsiteY1" fmla="*/ 119641 h 393106"/>
                <a:gd name="connsiteX2" fmla="*/ 222191 w 231374"/>
                <a:gd name="connsiteY2" fmla="*/ 393106 h 393106"/>
                <a:gd name="connsiteX0" fmla="*/ 0 w 224953"/>
                <a:gd name="connsiteY0" fmla="*/ 0 h 393106"/>
                <a:gd name="connsiteX1" fmla="*/ 205099 w 224953"/>
                <a:gd name="connsiteY1" fmla="*/ 119641 h 393106"/>
                <a:gd name="connsiteX2" fmla="*/ 222191 w 224953"/>
                <a:gd name="connsiteY2" fmla="*/ 393106 h 393106"/>
                <a:gd name="connsiteX0" fmla="*/ 0 w 222191"/>
                <a:gd name="connsiteY0" fmla="*/ 0 h 393106"/>
                <a:gd name="connsiteX1" fmla="*/ 205099 w 222191"/>
                <a:gd name="connsiteY1" fmla="*/ 119641 h 393106"/>
                <a:gd name="connsiteX2" fmla="*/ 222191 w 222191"/>
                <a:gd name="connsiteY2" fmla="*/ 393106 h 393106"/>
                <a:gd name="connsiteX0" fmla="*/ 0 w 206863"/>
                <a:gd name="connsiteY0" fmla="*/ 0 h 401572"/>
                <a:gd name="connsiteX1" fmla="*/ 205099 w 206863"/>
                <a:gd name="connsiteY1" fmla="*/ 119641 h 401572"/>
                <a:gd name="connsiteX2" fmla="*/ 196791 w 206863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  <a:gd name="connsiteX0" fmla="*/ 0 w 199422"/>
                <a:gd name="connsiteY0" fmla="*/ 0 h 401572"/>
                <a:gd name="connsiteX1" fmla="*/ 196633 w 199422"/>
                <a:gd name="connsiteY1" fmla="*/ 136574 h 401572"/>
                <a:gd name="connsiteX2" fmla="*/ 196791 w 199422"/>
                <a:gd name="connsiteY2" fmla="*/ 401572 h 40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22" h="401572">
                  <a:moveTo>
                    <a:pt x="0" y="0"/>
                  </a:moveTo>
                  <a:cubicBezTo>
                    <a:pt x="71332" y="48228"/>
                    <a:pt x="113034" y="83756"/>
                    <a:pt x="196633" y="136574"/>
                  </a:cubicBezTo>
                  <a:cubicBezTo>
                    <a:pt x="204032" y="295225"/>
                    <a:pt x="194061" y="280664"/>
                    <a:pt x="196791" y="401572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1E7E6D9-3542-DE45-9308-201D77485595}"/>
                </a:ext>
              </a:extLst>
            </p:cNvPr>
            <p:cNvSpPr/>
            <p:nvPr/>
          </p:nvSpPr>
          <p:spPr>
            <a:xfrm>
              <a:off x="6042920" y="3610496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707AF9-00C4-E74F-B739-34D468037E68}"/>
                </a:ext>
              </a:extLst>
            </p:cNvPr>
            <p:cNvSpPr/>
            <p:nvPr/>
          </p:nvSpPr>
          <p:spPr>
            <a:xfrm>
              <a:off x="4815839" y="3771207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4F001B-E91B-AC44-B19A-01611EE1C80A}"/>
                </a:ext>
              </a:extLst>
            </p:cNvPr>
            <p:cNvSpPr/>
            <p:nvPr/>
          </p:nvSpPr>
          <p:spPr>
            <a:xfrm>
              <a:off x="5245068" y="3555076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940CA5-B814-9E49-A555-9DB69357B608}"/>
                </a:ext>
              </a:extLst>
            </p:cNvPr>
            <p:cNvSpPr/>
            <p:nvPr/>
          </p:nvSpPr>
          <p:spPr>
            <a:xfrm>
              <a:off x="6134360" y="3307773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2C912ED-9D73-FE4E-BEF7-3106616F2FD3}"/>
                </a:ext>
              </a:extLst>
            </p:cNvPr>
            <p:cNvSpPr/>
            <p:nvPr/>
          </p:nvSpPr>
          <p:spPr>
            <a:xfrm>
              <a:off x="5152505" y="3261040"/>
              <a:ext cx="137160" cy="1371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ACCBB89-FC04-1644-94C6-DF62364EC015}"/>
                </a:ext>
              </a:extLst>
            </p:cNvPr>
            <p:cNvSpPr/>
            <p:nvPr/>
          </p:nvSpPr>
          <p:spPr>
            <a:xfrm>
              <a:off x="4164676" y="2726575"/>
              <a:ext cx="1562793" cy="872836"/>
            </a:xfrm>
            <a:custGeom>
              <a:avLst/>
              <a:gdLst>
                <a:gd name="connsiteX0" fmla="*/ 0 w 1562793"/>
                <a:gd name="connsiteY0" fmla="*/ 307570 h 872836"/>
                <a:gd name="connsiteX1" fmla="*/ 872837 w 1562793"/>
                <a:gd name="connsiteY1" fmla="*/ 872836 h 872836"/>
                <a:gd name="connsiteX2" fmla="*/ 1521229 w 1562793"/>
                <a:gd name="connsiteY2" fmla="*/ 556952 h 872836"/>
                <a:gd name="connsiteX3" fmla="*/ 1562793 w 1562793"/>
                <a:gd name="connsiteY3" fmla="*/ 0 h 87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793" h="872836">
                  <a:moveTo>
                    <a:pt x="0" y="307570"/>
                  </a:moveTo>
                  <a:lnTo>
                    <a:pt x="872837" y="872836"/>
                  </a:lnTo>
                  <a:lnTo>
                    <a:pt x="1521229" y="556952"/>
                  </a:lnTo>
                  <a:lnTo>
                    <a:pt x="1562793" y="0"/>
                  </a:ln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6FF956-A776-2940-9FFB-22ECC428508C}"/>
                </a:ext>
              </a:extLst>
            </p:cNvPr>
            <p:cNvSpPr/>
            <p:nvPr/>
          </p:nvSpPr>
          <p:spPr>
            <a:xfrm>
              <a:off x="5694218" y="3433156"/>
              <a:ext cx="814647" cy="498764"/>
            </a:xfrm>
            <a:custGeom>
              <a:avLst/>
              <a:gdLst>
                <a:gd name="connsiteX0" fmla="*/ 850967 w 850967"/>
                <a:gd name="connsiteY0" fmla="*/ 210766 h 510024"/>
                <a:gd name="connsiteX1" fmla="*/ 69571 w 850967"/>
                <a:gd name="connsiteY1" fmla="*/ 11260 h 510024"/>
                <a:gd name="connsiteX2" fmla="*/ 36320 w 850967"/>
                <a:gd name="connsiteY2" fmla="*/ 510024 h 510024"/>
                <a:gd name="connsiteX0" fmla="*/ 850967 w 850967"/>
                <a:gd name="connsiteY0" fmla="*/ 210766 h 510024"/>
                <a:gd name="connsiteX1" fmla="*/ 69571 w 850967"/>
                <a:gd name="connsiteY1" fmla="*/ 11260 h 510024"/>
                <a:gd name="connsiteX2" fmla="*/ 36320 w 850967"/>
                <a:gd name="connsiteY2" fmla="*/ 510024 h 510024"/>
                <a:gd name="connsiteX0" fmla="*/ 814647 w 814647"/>
                <a:gd name="connsiteY0" fmla="*/ 210766 h 510024"/>
                <a:gd name="connsiteX1" fmla="*/ 33251 w 814647"/>
                <a:gd name="connsiteY1" fmla="*/ 11260 h 510024"/>
                <a:gd name="connsiteX2" fmla="*/ 0 w 814647"/>
                <a:gd name="connsiteY2" fmla="*/ 510024 h 510024"/>
                <a:gd name="connsiteX0" fmla="*/ 814647 w 814647"/>
                <a:gd name="connsiteY0" fmla="*/ 199506 h 498764"/>
                <a:gd name="connsiteX1" fmla="*/ 33251 w 814647"/>
                <a:gd name="connsiteY1" fmla="*/ 0 h 498764"/>
                <a:gd name="connsiteX2" fmla="*/ 0 w 814647"/>
                <a:gd name="connsiteY2" fmla="*/ 498764 h 498764"/>
                <a:gd name="connsiteX0" fmla="*/ 814647 w 814647"/>
                <a:gd name="connsiteY0" fmla="*/ 199506 h 498764"/>
                <a:gd name="connsiteX1" fmla="*/ 33251 w 814647"/>
                <a:gd name="connsiteY1" fmla="*/ 0 h 498764"/>
                <a:gd name="connsiteX2" fmla="*/ 0 w 814647"/>
                <a:gd name="connsiteY2" fmla="*/ 498764 h 49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647" h="498764">
                  <a:moveTo>
                    <a:pt x="814647" y="199506"/>
                  </a:moveTo>
                  <a:cubicBezTo>
                    <a:pt x="508461" y="133004"/>
                    <a:pt x="360218" y="74815"/>
                    <a:pt x="33251" y="0"/>
                  </a:cubicBezTo>
                  <a:cubicBezTo>
                    <a:pt x="13856" y="224444"/>
                    <a:pt x="2771" y="475211"/>
                    <a:pt x="0" y="49876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9269A6-AD56-E947-B609-AA93DFE4E122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5685905" y="3283527"/>
              <a:ext cx="41564" cy="16002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2B8BD9-2115-2541-A76C-BEBC66F5DA9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5037513" y="3599411"/>
              <a:ext cx="160236" cy="3082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EAD184-7C5B-8643-9628-987F3052CB5C}"/>
                </a:ext>
              </a:extLst>
            </p:cNvPr>
            <p:cNvSpPr/>
            <p:nvPr/>
          </p:nvSpPr>
          <p:spPr>
            <a:xfrm>
              <a:off x="4391890" y="3593870"/>
              <a:ext cx="914400" cy="423949"/>
            </a:xfrm>
            <a:custGeom>
              <a:avLst/>
              <a:gdLst>
                <a:gd name="connsiteX0" fmla="*/ 0 w 1280160"/>
                <a:gd name="connsiteY0" fmla="*/ 0 h 523702"/>
                <a:gd name="connsiteX1" fmla="*/ 673331 w 1280160"/>
                <a:gd name="connsiteY1" fmla="*/ 523702 h 523702"/>
                <a:gd name="connsiteX2" fmla="*/ 1280160 w 1280160"/>
                <a:gd name="connsiteY2" fmla="*/ 0 h 523702"/>
                <a:gd name="connsiteX0" fmla="*/ 0 w 1745673"/>
                <a:gd name="connsiteY0" fmla="*/ 116379 h 525246"/>
                <a:gd name="connsiteX1" fmla="*/ 1138844 w 1745673"/>
                <a:gd name="connsiteY1" fmla="*/ 523702 h 525246"/>
                <a:gd name="connsiteX2" fmla="*/ 1745673 w 1745673"/>
                <a:gd name="connsiteY2" fmla="*/ 0 h 525246"/>
                <a:gd name="connsiteX0" fmla="*/ 0 w 1745673"/>
                <a:gd name="connsiteY0" fmla="*/ 116379 h 475920"/>
                <a:gd name="connsiteX1" fmla="*/ 523703 w 1745673"/>
                <a:gd name="connsiteY1" fmla="*/ 473826 h 475920"/>
                <a:gd name="connsiteX2" fmla="*/ 1745673 w 1745673"/>
                <a:gd name="connsiteY2" fmla="*/ 0 h 475920"/>
                <a:gd name="connsiteX0" fmla="*/ 0 w 897775"/>
                <a:gd name="connsiteY0" fmla="*/ 66502 h 424727"/>
                <a:gd name="connsiteX1" fmla="*/ 523703 w 897775"/>
                <a:gd name="connsiteY1" fmla="*/ 423949 h 424727"/>
                <a:gd name="connsiteX2" fmla="*/ 897775 w 897775"/>
                <a:gd name="connsiteY2" fmla="*/ 0 h 424727"/>
                <a:gd name="connsiteX0" fmla="*/ 0 w 914400"/>
                <a:gd name="connsiteY0" fmla="*/ 1 h 423949"/>
                <a:gd name="connsiteX1" fmla="*/ 540328 w 914400"/>
                <a:gd name="connsiteY1" fmla="*/ 423949 h 423949"/>
                <a:gd name="connsiteX2" fmla="*/ 914400 w 914400"/>
                <a:gd name="connsiteY2" fmla="*/ 0 h 42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423949">
                  <a:moveTo>
                    <a:pt x="0" y="1"/>
                  </a:moveTo>
                  <a:cubicBezTo>
                    <a:pt x="229985" y="261852"/>
                    <a:pt x="387928" y="423949"/>
                    <a:pt x="540328" y="423949"/>
                  </a:cubicBezTo>
                  <a:cubicBezTo>
                    <a:pt x="692728" y="423949"/>
                    <a:pt x="717665" y="261851"/>
                    <a:pt x="914400" y="0"/>
                  </a:cubicBezTo>
                </a:path>
              </a:pathLst>
            </a:cu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D101A18-B855-2241-BACE-66EF1D1D0CCB}"/>
                </a:ext>
              </a:extLst>
            </p:cNvPr>
            <p:cNvSpPr/>
            <p:nvPr/>
          </p:nvSpPr>
          <p:spPr>
            <a:xfrm>
              <a:off x="5103582" y="2969030"/>
              <a:ext cx="1862050" cy="998267"/>
            </a:xfrm>
            <a:custGeom>
              <a:avLst/>
              <a:gdLst>
                <a:gd name="connsiteX0" fmla="*/ 0 w 1280160"/>
                <a:gd name="connsiteY0" fmla="*/ 0 h 523702"/>
                <a:gd name="connsiteX1" fmla="*/ 673331 w 1280160"/>
                <a:gd name="connsiteY1" fmla="*/ 523702 h 523702"/>
                <a:gd name="connsiteX2" fmla="*/ 1280160 w 1280160"/>
                <a:gd name="connsiteY2" fmla="*/ 0 h 523702"/>
                <a:gd name="connsiteX0" fmla="*/ 0 w 1745673"/>
                <a:gd name="connsiteY0" fmla="*/ 116379 h 525246"/>
                <a:gd name="connsiteX1" fmla="*/ 1138844 w 1745673"/>
                <a:gd name="connsiteY1" fmla="*/ 523702 h 525246"/>
                <a:gd name="connsiteX2" fmla="*/ 1745673 w 1745673"/>
                <a:gd name="connsiteY2" fmla="*/ 0 h 525246"/>
                <a:gd name="connsiteX0" fmla="*/ 0 w 1745673"/>
                <a:gd name="connsiteY0" fmla="*/ 116379 h 475920"/>
                <a:gd name="connsiteX1" fmla="*/ 523703 w 1745673"/>
                <a:gd name="connsiteY1" fmla="*/ 473826 h 475920"/>
                <a:gd name="connsiteX2" fmla="*/ 1745673 w 1745673"/>
                <a:gd name="connsiteY2" fmla="*/ 0 h 475920"/>
                <a:gd name="connsiteX0" fmla="*/ 0 w 897775"/>
                <a:gd name="connsiteY0" fmla="*/ 66502 h 424727"/>
                <a:gd name="connsiteX1" fmla="*/ 523703 w 897775"/>
                <a:gd name="connsiteY1" fmla="*/ 423949 h 424727"/>
                <a:gd name="connsiteX2" fmla="*/ 897775 w 897775"/>
                <a:gd name="connsiteY2" fmla="*/ 0 h 424727"/>
                <a:gd name="connsiteX0" fmla="*/ 0 w 914400"/>
                <a:gd name="connsiteY0" fmla="*/ 1 h 423949"/>
                <a:gd name="connsiteX1" fmla="*/ 540328 w 914400"/>
                <a:gd name="connsiteY1" fmla="*/ 423949 h 423949"/>
                <a:gd name="connsiteX2" fmla="*/ 914400 w 914400"/>
                <a:gd name="connsiteY2" fmla="*/ 0 h 423949"/>
                <a:gd name="connsiteX0" fmla="*/ 0 w 989214"/>
                <a:gd name="connsiteY0" fmla="*/ 232757 h 449849"/>
                <a:gd name="connsiteX1" fmla="*/ 615142 w 989214"/>
                <a:gd name="connsiteY1" fmla="*/ 423949 h 449849"/>
                <a:gd name="connsiteX2" fmla="*/ 989214 w 989214"/>
                <a:gd name="connsiteY2" fmla="*/ 0 h 449849"/>
                <a:gd name="connsiteX0" fmla="*/ 0 w 1388225"/>
                <a:gd name="connsiteY0" fmla="*/ 0 h 1017891"/>
                <a:gd name="connsiteX1" fmla="*/ 1014153 w 1388225"/>
                <a:gd name="connsiteY1" fmla="*/ 997526 h 1017891"/>
                <a:gd name="connsiteX2" fmla="*/ 1388225 w 1388225"/>
                <a:gd name="connsiteY2" fmla="*/ 573577 h 1017891"/>
                <a:gd name="connsiteX0" fmla="*/ 0 w 1862050"/>
                <a:gd name="connsiteY0" fmla="*/ 0 h 998267"/>
                <a:gd name="connsiteX1" fmla="*/ 1014153 w 1862050"/>
                <a:gd name="connsiteY1" fmla="*/ 997526 h 998267"/>
                <a:gd name="connsiteX2" fmla="*/ 1862050 w 1862050"/>
                <a:gd name="connsiteY2" fmla="*/ 149628 h 998267"/>
                <a:gd name="connsiteX0" fmla="*/ 0 w 1862050"/>
                <a:gd name="connsiteY0" fmla="*/ 0 h 998267"/>
                <a:gd name="connsiteX1" fmla="*/ 1014153 w 1862050"/>
                <a:gd name="connsiteY1" fmla="*/ 997526 h 998267"/>
                <a:gd name="connsiteX2" fmla="*/ 1862050 w 1862050"/>
                <a:gd name="connsiteY2" fmla="*/ 149628 h 99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2050" h="998267">
                  <a:moveTo>
                    <a:pt x="0" y="0"/>
                  </a:moveTo>
                  <a:cubicBezTo>
                    <a:pt x="180109" y="286789"/>
                    <a:pt x="703811" y="972588"/>
                    <a:pt x="1014153" y="997526"/>
                  </a:cubicBezTo>
                  <a:cubicBezTo>
                    <a:pt x="1324495" y="1022464"/>
                    <a:pt x="1665315" y="411479"/>
                    <a:pt x="1862050" y="149628"/>
                  </a:cubicBezTo>
                </a:path>
              </a:pathLst>
            </a:cu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50A2C2-110E-B041-85C1-4D132923966E}"/>
                </a:ext>
              </a:extLst>
            </p:cNvPr>
            <p:cNvSpPr/>
            <p:nvPr/>
          </p:nvSpPr>
          <p:spPr>
            <a:xfrm>
              <a:off x="4696691" y="3369426"/>
              <a:ext cx="1305098" cy="523707"/>
            </a:xfrm>
            <a:custGeom>
              <a:avLst/>
              <a:gdLst>
                <a:gd name="connsiteX0" fmla="*/ 0 w 1280160"/>
                <a:gd name="connsiteY0" fmla="*/ 0 h 523702"/>
                <a:gd name="connsiteX1" fmla="*/ 673331 w 1280160"/>
                <a:gd name="connsiteY1" fmla="*/ 523702 h 523702"/>
                <a:gd name="connsiteX2" fmla="*/ 1280160 w 1280160"/>
                <a:gd name="connsiteY2" fmla="*/ 0 h 523702"/>
                <a:gd name="connsiteX0" fmla="*/ 0 w 1263535"/>
                <a:gd name="connsiteY0" fmla="*/ 41564 h 565397"/>
                <a:gd name="connsiteX1" fmla="*/ 673331 w 1263535"/>
                <a:gd name="connsiteY1" fmla="*/ 565266 h 565397"/>
                <a:gd name="connsiteX2" fmla="*/ 1263535 w 1263535"/>
                <a:gd name="connsiteY2" fmla="*/ 0 h 565397"/>
                <a:gd name="connsiteX0" fmla="*/ 0 w 1305098"/>
                <a:gd name="connsiteY0" fmla="*/ 0 h 523707"/>
                <a:gd name="connsiteX1" fmla="*/ 673331 w 1305098"/>
                <a:gd name="connsiteY1" fmla="*/ 523702 h 523707"/>
                <a:gd name="connsiteX2" fmla="*/ 1305098 w 1305098"/>
                <a:gd name="connsiteY2" fmla="*/ 8312 h 52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098" h="523707">
                  <a:moveTo>
                    <a:pt x="0" y="0"/>
                  </a:moveTo>
                  <a:cubicBezTo>
                    <a:pt x="229985" y="261851"/>
                    <a:pt x="455815" y="522317"/>
                    <a:pt x="673331" y="523702"/>
                  </a:cubicBezTo>
                  <a:cubicBezTo>
                    <a:pt x="890847" y="525087"/>
                    <a:pt x="1108363" y="270163"/>
                    <a:pt x="1305098" y="8312"/>
                  </a:cubicBezTo>
                </a:path>
              </a:pathLst>
            </a:cu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2616736-3472-4E4F-9671-8B87E7DBC06A}"/>
                </a:ext>
              </a:extLst>
            </p:cNvPr>
            <p:cNvSpPr/>
            <p:nvPr/>
          </p:nvSpPr>
          <p:spPr>
            <a:xfrm>
              <a:off x="4389120" y="3117272"/>
              <a:ext cx="2585258" cy="904889"/>
            </a:xfrm>
            <a:custGeom>
              <a:avLst/>
              <a:gdLst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29047 w 2585258"/>
                <a:gd name="connsiteY5" fmla="*/ 864523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29047 w 2585258"/>
                <a:gd name="connsiteY5" fmla="*/ 864523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29047 w 2585258"/>
                <a:gd name="connsiteY5" fmla="*/ 864523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802789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802789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802789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43795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43795 w 2585258"/>
                <a:gd name="connsiteY5" fmla="*/ 854690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64276 w 2585258"/>
                <a:gd name="connsiteY3" fmla="*/ 789709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93773 w 2585258"/>
                <a:gd name="connsiteY3" fmla="*/ 784793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93773 w 2585258"/>
                <a:gd name="connsiteY3" fmla="*/ 784793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8461"/>
                <a:gd name="connsiteX1" fmla="*/ 515389 w 2585258"/>
                <a:gd name="connsiteY1" fmla="*/ 914400 h 918461"/>
                <a:gd name="connsiteX2" fmla="*/ 764771 w 2585258"/>
                <a:gd name="connsiteY2" fmla="*/ 698269 h 918461"/>
                <a:gd name="connsiteX3" fmla="*/ 993773 w 2585258"/>
                <a:gd name="connsiteY3" fmla="*/ 784793 h 918461"/>
                <a:gd name="connsiteX4" fmla="*/ 1338349 w 2585258"/>
                <a:gd name="connsiteY4" fmla="*/ 606829 h 918461"/>
                <a:gd name="connsiteX5" fmla="*/ 1768375 w 2585258"/>
                <a:gd name="connsiteY5" fmla="*/ 849774 h 918461"/>
                <a:gd name="connsiteX6" fmla="*/ 2585258 w 2585258"/>
                <a:gd name="connsiteY6" fmla="*/ 0 h 918461"/>
                <a:gd name="connsiteX0" fmla="*/ 0 w 2585258"/>
                <a:gd name="connsiteY0" fmla="*/ 473825 h 919487"/>
                <a:gd name="connsiteX1" fmla="*/ 515389 w 2585258"/>
                <a:gd name="connsiteY1" fmla="*/ 914400 h 919487"/>
                <a:gd name="connsiteX2" fmla="*/ 764771 w 2585258"/>
                <a:gd name="connsiteY2" fmla="*/ 698269 h 919487"/>
                <a:gd name="connsiteX3" fmla="*/ 993773 w 2585258"/>
                <a:gd name="connsiteY3" fmla="*/ 784793 h 919487"/>
                <a:gd name="connsiteX4" fmla="*/ 1338349 w 2585258"/>
                <a:gd name="connsiteY4" fmla="*/ 606829 h 919487"/>
                <a:gd name="connsiteX5" fmla="*/ 1768375 w 2585258"/>
                <a:gd name="connsiteY5" fmla="*/ 849774 h 919487"/>
                <a:gd name="connsiteX6" fmla="*/ 2585258 w 2585258"/>
                <a:gd name="connsiteY6" fmla="*/ 0 h 919487"/>
                <a:gd name="connsiteX0" fmla="*/ 0 w 2585258"/>
                <a:gd name="connsiteY0" fmla="*/ 473825 h 914702"/>
                <a:gd name="connsiteX1" fmla="*/ 515389 w 2585258"/>
                <a:gd name="connsiteY1" fmla="*/ 914400 h 914702"/>
                <a:gd name="connsiteX2" fmla="*/ 764771 w 2585258"/>
                <a:gd name="connsiteY2" fmla="*/ 698269 h 914702"/>
                <a:gd name="connsiteX3" fmla="*/ 993773 w 2585258"/>
                <a:gd name="connsiteY3" fmla="*/ 784793 h 914702"/>
                <a:gd name="connsiteX4" fmla="*/ 1338349 w 2585258"/>
                <a:gd name="connsiteY4" fmla="*/ 606829 h 914702"/>
                <a:gd name="connsiteX5" fmla="*/ 1768375 w 2585258"/>
                <a:gd name="connsiteY5" fmla="*/ 849774 h 914702"/>
                <a:gd name="connsiteX6" fmla="*/ 2585258 w 2585258"/>
                <a:gd name="connsiteY6" fmla="*/ 0 h 914702"/>
                <a:gd name="connsiteX0" fmla="*/ 0 w 2585258"/>
                <a:gd name="connsiteY0" fmla="*/ 473825 h 904889"/>
                <a:gd name="connsiteX1" fmla="*/ 515389 w 2585258"/>
                <a:gd name="connsiteY1" fmla="*/ 904567 h 904889"/>
                <a:gd name="connsiteX2" fmla="*/ 764771 w 2585258"/>
                <a:gd name="connsiteY2" fmla="*/ 698269 h 904889"/>
                <a:gd name="connsiteX3" fmla="*/ 993773 w 2585258"/>
                <a:gd name="connsiteY3" fmla="*/ 784793 h 904889"/>
                <a:gd name="connsiteX4" fmla="*/ 1338349 w 2585258"/>
                <a:gd name="connsiteY4" fmla="*/ 606829 h 904889"/>
                <a:gd name="connsiteX5" fmla="*/ 1768375 w 2585258"/>
                <a:gd name="connsiteY5" fmla="*/ 849774 h 904889"/>
                <a:gd name="connsiteX6" fmla="*/ 2585258 w 2585258"/>
                <a:gd name="connsiteY6" fmla="*/ 0 h 904889"/>
                <a:gd name="connsiteX0" fmla="*/ 0 w 2585258"/>
                <a:gd name="connsiteY0" fmla="*/ 473825 h 904889"/>
                <a:gd name="connsiteX1" fmla="*/ 515389 w 2585258"/>
                <a:gd name="connsiteY1" fmla="*/ 904567 h 904889"/>
                <a:gd name="connsiteX2" fmla="*/ 764771 w 2585258"/>
                <a:gd name="connsiteY2" fmla="*/ 698269 h 904889"/>
                <a:gd name="connsiteX3" fmla="*/ 993773 w 2585258"/>
                <a:gd name="connsiteY3" fmla="*/ 784793 h 904889"/>
                <a:gd name="connsiteX4" fmla="*/ 1338349 w 2585258"/>
                <a:gd name="connsiteY4" fmla="*/ 606829 h 904889"/>
                <a:gd name="connsiteX5" fmla="*/ 1768375 w 2585258"/>
                <a:gd name="connsiteY5" fmla="*/ 849774 h 904889"/>
                <a:gd name="connsiteX6" fmla="*/ 2585258 w 2585258"/>
                <a:gd name="connsiteY6" fmla="*/ 0 h 904889"/>
                <a:gd name="connsiteX0" fmla="*/ 0 w 2585258"/>
                <a:gd name="connsiteY0" fmla="*/ 473825 h 904889"/>
                <a:gd name="connsiteX1" fmla="*/ 515389 w 2585258"/>
                <a:gd name="connsiteY1" fmla="*/ 904567 h 904889"/>
                <a:gd name="connsiteX2" fmla="*/ 764771 w 2585258"/>
                <a:gd name="connsiteY2" fmla="*/ 698269 h 904889"/>
                <a:gd name="connsiteX3" fmla="*/ 993773 w 2585258"/>
                <a:gd name="connsiteY3" fmla="*/ 784793 h 904889"/>
                <a:gd name="connsiteX4" fmla="*/ 1338349 w 2585258"/>
                <a:gd name="connsiteY4" fmla="*/ 606829 h 904889"/>
                <a:gd name="connsiteX5" fmla="*/ 1768375 w 2585258"/>
                <a:gd name="connsiteY5" fmla="*/ 849774 h 904889"/>
                <a:gd name="connsiteX6" fmla="*/ 2585258 w 2585258"/>
                <a:gd name="connsiteY6" fmla="*/ 0 h 90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5258" h="904889">
                  <a:moveTo>
                    <a:pt x="0" y="473825"/>
                  </a:moveTo>
                  <a:cubicBezTo>
                    <a:pt x="193963" y="675409"/>
                    <a:pt x="387927" y="896657"/>
                    <a:pt x="515389" y="904567"/>
                  </a:cubicBezTo>
                  <a:cubicBezTo>
                    <a:pt x="642851" y="912477"/>
                    <a:pt x="719454" y="773129"/>
                    <a:pt x="764771" y="698269"/>
                  </a:cubicBezTo>
                  <a:cubicBezTo>
                    <a:pt x="859249" y="765978"/>
                    <a:pt x="868680" y="780368"/>
                    <a:pt x="993773" y="784793"/>
                  </a:cubicBezTo>
                  <a:cubicBezTo>
                    <a:pt x="1118866" y="789218"/>
                    <a:pt x="1215803" y="697598"/>
                    <a:pt x="1338349" y="606829"/>
                  </a:cubicBezTo>
                  <a:cubicBezTo>
                    <a:pt x="1426482" y="693040"/>
                    <a:pt x="1550724" y="857505"/>
                    <a:pt x="1768375" y="849774"/>
                  </a:cubicBezTo>
                  <a:cubicBezTo>
                    <a:pt x="1986026" y="842043"/>
                    <a:pt x="2305307" y="455434"/>
                    <a:pt x="2585258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0A51E5-E372-1743-B94B-660766C296EB}"/>
                </a:ext>
              </a:extLst>
            </p:cNvPr>
            <p:cNvCxnSpPr/>
            <p:nvPr/>
          </p:nvCxnSpPr>
          <p:spPr>
            <a:xfrm>
              <a:off x="4164676" y="4114800"/>
              <a:ext cx="3302924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509FCE-6BB6-A14B-9E58-037CA46B1FAF}"/>
                </a:ext>
              </a:extLst>
            </p:cNvPr>
            <p:cNvSpPr txBox="1"/>
            <p:nvPr/>
          </p:nvSpPr>
          <p:spPr>
            <a:xfrm>
              <a:off x="6874644" y="3493424"/>
              <a:ext cx="123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Equidistant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8D3715-EA56-E84A-A4A8-00D2861C4002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6290131" y="3678090"/>
              <a:ext cx="584513" cy="93117"/>
            </a:xfrm>
            <a:prstGeom prst="straightConnector1">
              <a:avLst/>
            </a:prstGeom>
            <a:ln w="22225"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CEA4727-E09B-F847-8623-069BF3F1D56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6389717" y="3678090"/>
              <a:ext cx="484927" cy="332908"/>
            </a:xfrm>
            <a:prstGeom prst="straightConnector1">
              <a:avLst/>
            </a:prstGeom>
            <a:ln w="22225"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A31B32-6856-1A4A-9D74-11161465EDAD}"/>
                </a:ext>
              </a:extLst>
            </p:cNvPr>
            <p:cNvSpPr txBox="1"/>
            <p:nvPr/>
          </p:nvSpPr>
          <p:spPr>
            <a:xfrm>
              <a:off x="7491319" y="3028868"/>
              <a:ext cx="1024326" cy="328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Beach line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B40AB45-1A79-E341-BDFB-41938C837D16}"/>
                </a:ext>
              </a:extLst>
            </p:cNvPr>
            <p:cNvCxnSpPr>
              <a:stCxn id="40" idx="1"/>
            </p:cNvCxnSpPr>
            <p:nvPr/>
          </p:nvCxnSpPr>
          <p:spPr>
            <a:xfrm flipH="1">
              <a:off x="6906807" y="3193171"/>
              <a:ext cx="584512" cy="113481"/>
            </a:xfrm>
            <a:prstGeom prst="straightConnector1">
              <a:avLst/>
            </a:prstGeom>
            <a:ln w="22225"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7FA576-499B-C846-B563-318F7CFC8FDD}"/>
                </a:ext>
              </a:extLst>
            </p:cNvPr>
            <p:cNvSpPr txBox="1"/>
            <p:nvPr/>
          </p:nvSpPr>
          <p:spPr>
            <a:xfrm>
              <a:off x="2959000" y="3805844"/>
              <a:ext cx="1067855" cy="328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Sweep line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4EFB6EF-0B69-CF43-ADC3-57DA2E584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3494" y="3839787"/>
              <a:ext cx="4417" cy="351213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0782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Breakpoints trace out Voronoi edges.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only way in which a new arc can appear on the beach line is through a site event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9A2AB2-E765-7C4F-8D8D-D1A7FECCF4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5FE0B4-AEF3-994F-B027-996C0D98306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Edges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48" y="2023159"/>
            <a:ext cx="5812702" cy="284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6070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1537891"/>
          </a:xfrm>
        </p:spPr>
        <p:txBody>
          <a:bodyPr/>
          <a:lstStyle/>
          <a:p>
            <a:r>
              <a:rPr lang="en-US" dirty="0"/>
              <a:t>Arcs flatten out as sweep line moves down.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A5D8A-E5B3-A64B-A113-856CD5B152C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AAC3C8-A7A3-8C4E-8732-FE7B6C8D7D5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Edges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43" y="2743200"/>
            <a:ext cx="6234111" cy="288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6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731470" cy="4824960"/>
          </a:xfrm>
        </p:spPr>
        <p:txBody>
          <a:bodyPr/>
          <a:lstStyle/>
          <a:p>
            <a:r>
              <a:rPr lang="en-US" altLang="en-US" kern="0" dirty="0"/>
              <a:t>Voronoi Diagram is a line that extends infinitely in both directions, and the two half planes on either side.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7BC6C7-7DE4-E74D-83EA-726D52C1C83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19986-0F9A-D245-BAE8-8307CB69443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Two sites form a perpendicular bisector</a:t>
            </a:r>
            <a:endParaRPr lang="en-US" dirty="0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0B08E1A-6CF7-7441-B141-6C2B8C008DBD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1998663"/>
            <a:ext cx="1295400" cy="3505200"/>
            <a:chOff x="6229416" y="2370138"/>
            <a:chExt cx="1176271" cy="3505200"/>
          </a:xfrm>
        </p:grpSpPr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18254FCF-01E8-1D40-8012-D5DB12A127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8887" y="2370138"/>
              <a:ext cx="914400" cy="3505200"/>
              <a:chOff x="2112" y="1403"/>
              <a:chExt cx="576" cy="2208"/>
            </a:xfrm>
          </p:grpSpPr>
          <p:sp>
            <p:nvSpPr>
              <p:cNvPr id="15" name="Line 3">
                <a:extLst>
                  <a:ext uri="{FF2B5EF4-FFF2-40B4-BE49-F238E27FC236}">
                    <a16:creationId xmlns:a16="http://schemas.microsoft.com/office/drawing/2014/main" id="{9B87B143-2509-5049-8022-FA24B416D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F5A76500-3DD3-F649-9981-6DDE4A977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4" y="1403"/>
                <a:ext cx="0" cy="220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455612C9-533D-F848-BD48-C6446033C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7" y="4029075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5A336451-497D-0F42-9BDE-A1EBCDC1E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416" y="4038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851783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53312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Eventually, the middle arc disappears.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only way in which an existing arc can disappear from the beach line is through a circle event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3BB522-7B42-EB4C-B549-AA346CF4E5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A47711-02CA-9F4E-93F1-2EDE45D2BD1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Edges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4" y="2209800"/>
            <a:ext cx="47053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912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1995091"/>
          </a:xfrm>
        </p:spPr>
        <p:txBody>
          <a:bodyPr/>
          <a:lstStyle/>
          <a:p>
            <a:r>
              <a:rPr lang="en-US" dirty="0"/>
              <a:t>We have detected a circle that is empty (contains no sites) and touches 3 or more sites.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2F5605-AB13-D84E-81CB-CFB718A7B4A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3DEE8D-DD47-EC4D-ABFD-A95412E44A6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Circle Event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4" y="3429000"/>
            <a:ext cx="485775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6023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2412480"/>
          </a:xfrm>
        </p:spPr>
        <p:txBody>
          <a:bodyPr/>
          <a:lstStyle/>
          <a:p>
            <a:r>
              <a:rPr lang="en-US" dirty="0"/>
              <a:t>We have detected a circle that is empty (contains no sites) and touches 3 or more sites when the sweep line passes the lowest point in the circle.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DF2ECB-3E76-6D49-BC48-37B819D3EDB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2EF53C-2C5A-7740-868D-96A99AA239A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Circle Event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45" y="3617789"/>
            <a:ext cx="8239508" cy="26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0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Voronoi edges are traced by the break points as the sweep line moves down.</a:t>
            </a:r>
          </a:p>
          <a:p>
            <a:pPr lvl="1"/>
            <a:r>
              <a:rPr lang="en-US" dirty="0"/>
              <a:t>Emergence of a new break point(s) (from formation of a new arc or a fusion of two existing break points) identifies a new edge</a:t>
            </a:r>
          </a:p>
          <a:p>
            <a:pPr lvl="1"/>
            <a:r>
              <a:rPr lang="en-US" dirty="0"/>
              <a:t>Voronoi vertices are identified when two break points meet (fuse).</a:t>
            </a:r>
          </a:p>
          <a:p>
            <a:pPr lvl="1"/>
            <a:r>
              <a:rPr lang="en-US" dirty="0"/>
              <a:t>Decimation of an old arc identifies new vertex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4339CC-3CDD-344E-B907-F47B59E3D09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F4744B-E1A8-FD49-9B4A-B31B8869C18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Beach Line Properties</a:t>
            </a:r>
          </a:p>
        </p:txBody>
      </p:sp>
    </p:spTree>
    <p:extLst>
      <p:ext uri="{BB962C8B-B14F-4D97-AF65-F5344CB8AC3E}">
        <p14:creationId xmlns:p14="http://schemas.microsoft.com/office/powerpoint/2010/main" val="870219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Current state of the Voronoi diagram</a:t>
            </a:r>
          </a:p>
          <a:p>
            <a:pPr lvl="1"/>
            <a:r>
              <a:rPr lang="en-US" dirty="0"/>
              <a:t>Doubly-linked list</a:t>
            </a:r>
          </a:p>
          <a:p>
            <a:r>
              <a:rPr lang="en-US" dirty="0"/>
              <a:t>The beach line is represented by a balanced binary search tree</a:t>
            </a:r>
          </a:p>
          <a:p>
            <a:r>
              <a:rPr lang="en-US" dirty="0"/>
              <a:t>The event queue is implemented as priority queue</a:t>
            </a:r>
          </a:p>
          <a:p>
            <a:pPr lvl="1"/>
            <a:r>
              <a:rPr lang="en-US" dirty="0"/>
              <a:t>Priority event queue sorted on decreasing y-coordinate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0ACE99-5890-834F-8B20-0C166FED40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7C11EC-402A-3A4F-BDE0-B7CE0931D62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234469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2757091"/>
          </a:xfrm>
        </p:spPr>
        <p:txBody>
          <a:bodyPr/>
          <a:lstStyle/>
          <a:p>
            <a:r>
              <a:rPr lang="en-US" dirty="0"/>
              <a:t>Goal: a simple data structure that allows an algorithm to traverse a Voronoi diagram’s segments, cells and vertices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F93F67-95EA-174D-97F1-4AC7E036BC2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0387CF-17AC-2D43-A7DC-E697E5FEAD3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Doubly Linked List (</a:t>
            </a:r>
            <a:r>
              <a:rPr lang="en-US" i="1" dirty="0"/>
              <a:t>D</a:t>
            </a:r>
            <a:r>
              <a:rPr lang="en-US" dirty="0"/>
              <a:t>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1" y="4607000"/>
            <a:ext cx="38385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528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2983310"/>
          </a:xfrm>
        </p:spPr>
        <p:txBody>
          <a:bodyPr>
            <a:normAutofit/>
          </a:bodyPr>
          <a:lstStyle/>
          <a:p>
            <a:r>
              <a:rPr lang="en-US" dirty="0"/>
              <a:t>Divide segments into unidirectional half-edges</a:t>
            </a:r>
          </a:p>
          <a:p>
            <a:r>
              <a:rPr lang="en-US" dirty="0"/>
              <a:t>A chain of counter-clockwise half-edges forms a cell</a:t>
            </a:r>
          </a:p>
          <a:p>
            <a:r>
              <a:rPr lang="en-US" dirty="0"/>
              <a:t>Define a half-edge’s “twin” to be its opposite half-edge of the same segment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68034-FB61-794B-8BE6-8EEA54DE60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8EBA9-8159-9A49-88FA-C8F4376BD72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Doubly Linked List (</a:t>
            </a:r>
            <a:r>
              <a:rPr lang="en-US" i="1" dirty="0"/>
              <a:t>D</a:t>
            </a:r>
            <a:r>
              <a:rPr lang="en-US" dirty="0"/>
              <a:t>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19600"/>
            <a:ext cx="37528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7463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8"/>
            <a:ext cx="10876027" cy="32904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balanced binary search tree is used to maintain the status of the beach line.</a:t>
            </a:r>
          </a:p>
          <a:p>
            <a:r>
              <a:rPr lang="en-US" dirty="0"/>
              <a:t>Internal nodes represent break points between two arcs</a:t>
            </a:r>
          </a:p>
          <a:p>
            <a:pPr lvl="1"/>
            <a:r>
              <a:rPr lang="en-US" dirty="0"/>
              <a:t>Also contains a pointer to the </a:t>
            </a:r>
            <a:r>
              <a:rPr lang="en-US" i="1" dirty="0"/>
              <a:t>D </a:t>
            </a:r>
            <a:r>
              <a:rPr lang="en-US" dirty="0"/>
              <a:t>record of the edge being traced</a:t>
            </a:r>
          </a:p>
          <a:p>
            <a:r>
              <a:rPr lang="en-US" dirty="0"/>
              <a:t>Leaf nodes represent arcs, each arc is in turn represented by the site that generated it</a:t>
            </a:r>
          </a:p>
          <a:p>
            <a:pPr lvl="1"/>
            <a:r>
              <a:rPr lang="en-US" dirty="0"/>
              <a:t>Also contains a pointer to a potential circle event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908D86-124A-8144-A50D-93355A1690E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4433C8-2087-214F-BBCA-F432D61881F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Balanced Binary Tree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4629150"/>
            <a:ext cx="513397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230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event is an interesting point encountered by the sweep line that makes discrete stops at events as it sweeps from top to bottom</a:t>
            </a:r>
          </a:p>
          <a:p>
            <a:r>
              <a:rPr lang="en-US" dirty="0"/>
              <a:t>Consists of:</a:t>
            </a:r>
          </a:p>
          <a:p>
            <a:pPr lvl="1"/>
            <a:r>
              <a:rPr lang="en-US" u="sng" dirty="0"/>
              <a:t>Site Events</a:t>
            </a:r>
            <a:r>
              <a:rPr lang="en-US" dirty="0"/>
              <a:t> – when the sweep line encounters a new site point</a:t>
            </a:r>
          </a:p>
          <a:p>
            <a:pPr lvl="1"/>
            <a:r>
              <a:rPr lang="en-US" u="sng" dirty="0"/>
              <a:t>Circle Events</a:t>
            </a:r>
            <a:r>
              <a:rPr lang="en-US" dirty="0"/>
              <a:t> – when the sweep line encounters the </a:t>
            </a:r>
            <a:r>
              <a:rPr lang="en-US" i="1" dirty="0"/>
              <a:t>bottom </a:t>
            </a:r>
            <a:r>
              <a:rPr lang="en-US" dirty="0"/>
              <a:t>of an empty circle touching 3 or more sites</a:t>
            </a:r>
          </a:p>
          <a:p>
            <a:r>
              <a:rPr lang="en-US" dirty="0"/>
              <a:t>Events are prioritized based on y-coordinate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CADC54-E3D8-2C4A-A269-D2B1F7D8F0D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D13B65-9CB7-4748-BF77-EFA0EB8C95C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Event Queue (</a:t>
            </a:r>
            <a:r>
              <a:rPr lang="en-US" i="1" dirty="0"/>
              <a:t>Q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1707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1309292"/>
          </a:xfrm>
        </p:spPr>
        <p:txBody>
          <a:bodyPr/>
          <a:lstStyle/>
          <a:p>
            <a:r>
              <a:rPr lang="en-US" dirty="0"/>
              <a:t>A new arc appears when a new site appears.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459F00-E311-2141-829A-86AB054D620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6FC8A0-9B1B-F04C-91EF-26D0E2DDF5C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Site Event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02" y="2641362"/>
            <a:ext cx="10029797" cy="31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657987" y="1205309"/>
            <a:ext cx="6731470" cy="4824960"/>
          </a:xfrm>
        </p:spPr>
        <p:txBody>
          <a:bodyPr/>
          <a:lstStyle/>
          <a:p>
            <a:r>
              <a:rPr lang="en-US" altLang="en-US" kern="0" dirty="0"/>
              <a:t>Bisector is the collection of all circles whose perimeters touch both sites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7BC6C7-7DE4-E74D-83EA-726D52C1C83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19986-0F9A-D245-BAE8-8307CB69443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Two sites form a perpendicular bisector</a:t>
            </a:r>
            <a:endParaRPr lang="en-US" dirty="0"/>
          </a:p>
        </p:txBody>
      </p:sp>
      <p:grpSp>
        <p:nvGrpSpPr>
          <p:cNvPr id="10246" name="Group 11"/>
          <p:cNvGrpSpPr>
            <a:grpSpLocks/>
          </p:cNvGrpSpPr>
          <p:nvPr/>
        </p:nvGrpSpPr>
        <p:grpSpPr bwMode="auto">
          <a:xfrm>
            <a:off x="7772400" y="1998663"/>
            <a:ext cx="1295400" cy="3505200"/>
            <a:chOff x="6229416" y="2370138"/>
            <a:chExt cx="1176271" cy="3505200"/>
          </a:xfrm>
        </p:grpSpPr>
        <p:grpSp>
          <p:nvGrpSpPr>
            <p:cNvPr id="10247" name="Group 10"/>
            <p:cNvGrpSpPr>
              <a:grpSpLocks/>
            </p:cNvGrpSpPr>
            <p:nvPr/>
          </p:nvGrpSpPr>
          <p:grpSpPr bwMode="auto">
            <a:xfrm>
              <a:off x="6338887" y="2370138"/>
              <a:ext cx="914400" cy="3505200"/>
              <a:chOff x="2112" y="1403"/>
              <a:chExt cx="576" cy="2208"/>
            </a:xfrm>
          </p:grpSpPr>
          <p:sp>
            <p:nvSpPr>
              <p:cNvPr id="10250" name="Line 3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1" name="Line 6"/>
              <p:cNvSpPr>
                <a:spLocks noChangeShapeType="1"/>
              </p:cNvSpPr>
              <p:nvPr/>
            </p:nvSpPr>
            <p:spPr bwMode="auto">
              <a:xfrm>
                <a:off x="2414" y="1403"/>
                <a:ext cx="0" cy="220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48" name="Oval 7"/>
            <p:cNvSpPr>
              <a:spLocks noChangeArrowheads="1"/>
            </p:cNvSpPr>
            <p:nvPr/>
          </p:nvSpPr>
          <p:spPr bwMode="auto">
            <a:xfrm>
              <a:off x="7253287" y="4029075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0249" name="Oval 7"/>
            <p:cNvSpPr>
              <a:spLocks noChangeArrowheads="1"/>
            </p:cNvSpPr>
            <p:nvPr/>
          </p:nvSpPr>
          <p:spPr bwMode="auto">
            <a:xfrm>
              <a:off x="6229416" y="4038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91617DA8-8228-1A43-9C94-950ED5223D79}"/>
              </a:ext>
            </a:extLst>
          </p:cNvPr>
          <p:cNvSpPr/>
          <p:nvPr/>
        </p:nvSpPr>
        <p:spPr>
          <a:xfrm>
            <a:off x="7728006" y="2667000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000">
                <a:schemeClr val="accent1"/>
              </a:gs>
              <a:gs pos="8000">
                <a:schemeClr val="accent1">
                  <a:lumMod val="45000"/>
                  <a:lumOff val="5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B75544-12D5-D543-B98A-69999098F012}"/>
              </a:ext>
            </a:extLst>
          </p:cNvPr>
          <p:cNvSpPr/>
          <p:nvPr/>
        </p:nvSpPr>
        <p:spPr>
          <a:xfrm>
            <a:off x="7594159" y="3503212"/>
            <a:ext cx="1645920" cy="164592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000">
                <a:schemeClr val="accent1"/>
              </a:gs>
              <a:gs pos="8000">
                <a:schemeClr val="accent1">
                  <a:lumMod val="45000"/>
                  <a:lumOff val="5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020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1842691"/>
          </a:xfrm>
        </p:spPr>
        <p:txBody>
          <a:bodyPr/>
          <a:lstStyle/>
          <a:p>
            <a:r>
              <a:rPr lang="en-US" dirty="0"/>
              <a:t>Original arc above the new site is broken into two arcs</a:t>
            </a:r>
          </a:p>
          <a:p>
            <a:pPr lvl="1"/>
            <a:r>
              <a:rPr lang="en-US" dirty="0"/>
              <a:t>Number of arcs on beach line is O(n)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08D4D8-F675-D64F-B94D-7186C1F390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CBD585-E7E7-1143-A1F3-1427963DF71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Site Event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48" y="3166802"/>
            <a:ext cx="6286501" cy="35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755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Effects on Binary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3613DD-47BD-0C43-AABC-96EECF1B988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4E0CC5-5E9B-B245-9F27-EB3EA75190E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Site Event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3E616E-06B6-BD48-8B08-C041FBB13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6" y="2819401"/>
            <a:ext cx="6286501" cy="35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ABF1F2-2965-5348-9B1A-1DBBE292AC3B}"/>
              </a:ext>
            </a:extLst>
          </p:cNvPr>
          <p:cNvSpPr/>
          <p:nvPr/>
        </p:nvSpPr>
        <p:spPr>
          <a:xfrm>
            <a:off x="6829687" y="4038185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E86D27-8F4E-9643-A326-71505460AC3C}"/>
              </a:ext>
            </a:extLst>
          </p:cNvPr>
          <p:cNvSpPr/>
          <p:nvPr/>
        </p:nvSpPr>
        <p:spPr>
          <a:xfrm>
            <a:off x="7339144" y="2853301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BEE9DC-D2C2-E341-A879-C4D6A072FEEC}"/>
              </a:ext>
            </a:extLst>
          </p:cNvPr>
          <p:cNvSpPr/>
          <p:nvPr/>
        </p:nvSpPr>
        <p:spPr>
          <a:xfrm>
            <a:off x="7848600" y="4038185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6E4B6D-583B-8245-8D1C-5509C1F43AE1}"/>
              </a:ext>
            </a:extLst>
          </p:cNvPr>
          <p:cNvCxnSpPr>
            <a:cxnSpLocks/>
            <a:stCxn id="10" idx="3"/>
            <a:endCxn id="2" idx="0"/>
          </p:cNvCxnSpPr>
          <p:nvPr/>
        </p:nvCxnSpPr>
        <p:spPr>
          <a:xfrm flipH="1">
            <a:off x="7167444" y="3369015"/>
            <a:ext cx="270627" cy="66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851B3C-01C9-C441-8EF7-2E54D65EC0F7}"/>
              </a:ext>
            </a:extLst>
          </p:cNvPr>
          <p:cNvCxnSpPr>
            <a:cxnSpLocks/>
            <a:stCxn id="10" idx="5"/>
            <a:endCxn id="11" idx="0"/>
          </p:cNvCxnSpPr>
          <p:nvPr/>
        </p:nvCxnSpPr>
        <p:spPr>
          <a:xfrm>
            <a:off x="7915730" y="3369015"/>
            <a:ext cx="270627" cy="66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5B2F993-8860-924A-A3DB-6A83942580E7}"/>
              </a:ext>
            </a:extLst>
          </p:cNvPr>
          <p:cNvSpPr/>
          <p:nvPr/>
        </p:nvSpPr>
        <p:spPr>
          <a:xfrm>
            <a:off x="9254305" y="4953000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39B6D-DF49-434D-AE71-B07EE244CF34}"/>
              </a:ext>
            </a:extLst>
          </p:cNvPr>
          <p:cNvSpPr/>
          <p:nvPr/>
        </p:nvSpPr>
        <p:spPr>
          <a:xfrm>
            <a:off x="10388338" y="2853301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AB673E-4E83-9F4E-A687-525C6FE30E35}"/>
              </a:ext>
            </a:extLst>
          </p:cNvPr>
          <p:cNvSpPr/>
          <p:nvPr/>
        </p:nvSpPr>
        <p:spPr>
          <a:xfrm>
            <a:off x="10925082" y="3861965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7AABFC-6BEB-784A-97E3-43D71E31361F}"/>
              </a:ext>
            </a:extLst>
          </p:cNvPr>
          <p:cNvCxnSpPr>
            <a:cxnSpLocks/>
            <a:stCxn id="19" idx="3"/>
            <a:endCxn id="25" idx="0"/>
          </p:cNvCxnSpPr>
          <p:nvPr/>
        </p:nvCxnSpPr>
        <p:spPr>
          <a:xfrm flipH="1">
            <a:off x="10189352" y="3369015"/>
            <a:ext cx="297913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FA4BCE-C17C-A645-9464-0A66F3D5C40B}"/>
              </a:ext>
            </a:extLst>
          </p:cNvPr>
          <p:cNvCxnSpPr>
            <a:cxnSpLocks/>
            <a:stCxn id="19" idx="5"/>
            <a:endCxn id="20" idx="0"/>
          </p:cNvCxnSpPr>
          <p:nvPr/>
        </p:nvCxnSpPr>
        <p:spPr>
          <a:xfrm>
            <a:off x="10964924" y="3369015"/>
            <a:ext cx="297915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E7F7483-9E54-9144-B54E-215333E64843}"/>
              </a:ext>
            </a:extLst>
          </p:cNvPr>
          <p:cNvSpPr/>
          <p:nvPr/>
        </p:nvSpPr>
        <p:spPr>
          <a:xfrm>
            <a:off x="10394159" y="4953000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A5F28E-F5E6-A946-A59D-2BE79968F207}"/>
              </a:ext>
            </a:extLst>
          </p:cNvPr>
          <p:cNvSpPr/>
          <p:nvPr/>
        </p:nvSpPr>
        <p:spPr>
          <a:xfrm>
            <a:off x="9851595" y="3861965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CD0AC-AA46-B545-BA79-D1F644FD0AE7}"/>
              </a:ext>
            </a:extLst>
          </p:cNvPr>
          <p:cNvCxnSpPr>
            <a:cxnSpLocks/>
            <a:stCxn id="25" idx="3"/>
            <a:endCxn id="18" idx="0"/>
          </p:cNvCxnSpPr>
          <p:nvPr/>
        </p:nvCxnSpPr>
        <p:spPr>
          <a:xfrm flipH="1">
            <a:off x="9592062" y="4377679"/>
            <a:ext cx="358460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DEBFB2-0959-AF49-9F74-6DB27CA8353A}"/>
              </a:ext>
            </a:extLst>
          </p:cNvPr>
          <p:cNvCxnSpPr>
            <a:cxnSpLocks/>
            <a:stCxn id="25" idx="5"/>
            <a:endCxn id="24" idx="0"/>
          </p:cNvCxnSpPr>
          <p:nvPr/>
        </p:nvCxnSpPr>
        <p:spPr>
          <a:xfrm>
            <a:off x="10428181" y="4377679"/>
            <a:ext cx="303735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5BC542-FE8E-974A-8B4E-BB368932350A}"/>
              </a:ext>
            </a:extLst>
          </p:cNvPr>
          <p:cNvSpPr txBox="1"/>
          <p:nvPr/>
        </p:nvSpPr>
        <p:spPr>
          <a:xfrm>
            <a:off x="4739655" y="28899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8C4E4D-3D28-A141-8B35-9543895002F4}"/>
              </a:ext>
            </a:extLst>
          </p:cNvPr>
          <p:cNvSpPr txBox="1"/>
          <p:nvPr/>
        </p:nvSpPr>
        <p:spPr>
          <a:xfrm>
            <a:off x="2286000" y="400945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473213-4BA9-5548-94E7-FA5C5630F6E5}"/>
              </a:ext>
            </a:extLst>
          </p:cNvPr>
          <p:cNvSpPr txBox="1"/>
          <p:nvPr/>
        </p:nvSpPr>
        <p:spPr>
          <a:xfrm>
            <a:off x="3048000" y="575427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B1ACF9-AD0E-5E4E-BBFA-2683E6E7B363}"/>
              </a:ext>
            </a:extLst>
          </p:cNvPr>
          <p:cNvSpPr txBox="1"/>
          <p:nvPr/>
        </p:nvSpPr>
        <p:spPr>
          <a:xfrm>
            <a:off x="3272131" y="307462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3E98EB-381C-A642-9F56-F48A40C98263}"/>
              </a:ext>
            </a:extLst>
          </p:cNvPr>
          <p:cNvSpPr txBox="1"/>
          <p:nvPr/>
        </p:nvSpPr>
        <p:spPr>
          <a:xfrm>
            <a:off x="3048000" y="457484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4F1B1C-400E-0247-A3B5-C80B2A885B7B}"/>
              </a:ext>
            </a:extLst>
          </p:cNvPr>
          <p:cNvSpPr txBox="1"/>
          <p:nvPr/>
        </p:nvSpPr>
        <p:spPr>
          <a:xfrm>
            <a:off x="5438014" y="480027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</p:spTree>
    <p:extLst>
      <p:ext uri="{BB962C8B-B14F-4D97-AF65-F5344CB8AC3E}">
        <p14:creationId xmlns:p14="http://schemas.microsoft.com/office/powerpoint/2010/main" val="1560167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10876027" cy="53312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arc disappears whenever an empty circle touches three or more sites and is tangent to the circle.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Sweep line helps determine that the circle is indeed empty.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F83E53-D274-B549-927E-A82D36C8C2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01C1BB-FE6D-C54E-B356-58261A9CE55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Circle Event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67000"/>
            <a:ext cx="6259500" cy="270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432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Effects on Binary Tree</a:t>
            </a:r>
          </a:p>
          <a:p>
            <a:pPr lvl="1"/>
            <a:r>
              <a:rPr lang="en-US" sz="2399" dirty="0"/>
              <a:t>Other circle events will remove nodes from the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3613DD-47BD-0C43-AABC-96EECF1B988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4E0CC5-5E9B-B245-9F27-EB3EA75190E1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Circle Event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7CF7EC-75F5-7D43-844A-0AFDE852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86" y="2819401"/>
            <a:ext cx="6286501" cy="35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B493F4-65FC-0A45-B1CE-67E550008EBF}"/>
              </a:ext>
            </a:extLst>
          </p:cNvPr>
          <p:cNvSpPr txBox="1"/>
          <p:nvPr/>
        </p:nvSpPr>
        <p:spPr>
          <a:xfrm>
            <a:off x="4739655" y="28899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77544-95CE-AE44-9B72-CB074613E636}"/>
              </a:ext>
            </a:extLst>
          </p:cNvPr>
          <p:cNvSpPr txBox="1"/>
          <p:nvPr/>
        </p:nvSpPr>
        <p:spPr>
          <a:xfrm>
            <a:off x="2286000" y="400945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E40DA-DE61-344C-9689-1496551E74C8}"/>
              </a:ext>
            </a:extLst>
          </p:cNvPr>
          <p:cNvSpPr txBox="1"/>
          <p:nvPr/>
        </p:nvSpPr>
        <p:spPr>
          <a:xfrm>
            <a:off x="3048000" y="575427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F6344-8F5E-6743-8E6F-0978A3C14834}"/>
              </a:ext>
            </a:extLst>
          </p:cNvPr>
          <p:cNvSpPr txBox="1"/>
          <p:nvPr/>
        </p:nvSpPr>
        <p:spPr>
          <a:xfrm>
            <a:off x="3272131" y="307462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0FA3F-6982-EB4E-969E-9FE6AEC855AD}"/>
              </a:ext>
            </a:extLst>
          </p:cNvPr>
          <p:cNvSpPr txBox="1"/>
          <p:nvPr/>
        </p:nvSpPr>
        <p:spPr>
          <a:xfrm>
            <a:off x="3048000" y="457484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33415-3BEB-A14C-8C2E-5CF7867BD823}"/>
              </a:ext>
            </a:extLst>
          </p:cNvPr>
          <p:cNvSpPr txBox="1"/>
          <p:nvPr/>
        </p:nvSpPr>
        <p:spPr>
          <a:xfrm>
            <a:off x="5438014" y="480027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43D242-93EE-E640-ADA4-86B2AE2F04B2}"/>
              </a:ext>
            </a:extLst>
          </p:cNvPr>
          <p:cNvSpPr>
            <a:spLocks noChangeAspect="1"/>
          </p:cNvSpPr>
          <p:nvPr/>
        </p:nvSpPr>
        <p:spPr>
          <a:xfrm>
            <a:off x="2694814" y="3087045"/>
            <a:ext cx="2743200" cy="2743200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651-9766-8042-99AF-49B6600010A3}"/>
              </a:ext>
            </a:extLst>
          </p:cNvPr>
          <p:cNvSpPr/>
          <p:nvPr/>
        </p:nvSpPr>
        <p:spPr>
          <a:xfrm>
            <a:off x="6807733" y="5061686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7DDF83-910B-454B-9EA9-CF69AB710377}"/>
              </a:ext>
            </a:extLst>
          </p:cNvPr>
          <p:cNvSpPr/>
          <p:nvPr/>
        </p:nvSpPr>
        <p:spPr>
          <a:xfrm>
            <a:off x="7941766" y="2961987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5527FD-F858-194D-83EE-44D9D97069D0}"/>
              </a:ext>
            </a:extLst>
          </p:cNvPr>
          <p:cNvSpPr/>
          <p:nvPr/>
        </p:nvSpPr>
        <p:spPr>
          <a:xfrm>
            <a:off x="8478510" y="3970651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26E83C-7B0E-094D-A623-962F0F8EEFA0}"/>
              </a:ext>
            </a:extLst>
          </p:cNvPr>
          <p:cNvCxnSpPr>
            <a:cxnSpLocks/>
            <a:stCxn id="16" idx="3"/>
            <a:endCxn id="21" idx="0"/>
          </p:cNvCxnSpPr>
          <p:nvPr/>
        </p:nvCxnSpPr>
        <p:spPr>
          <a:xfrm flipH="1">
            <a:off x="7742780" y="3477701"/>
            <a:ext cx="297913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9218DD-F926-A641-8CE7-A8A72EF59535}"/>
              </a:ext>
            </a:extLst>
          </p:cNvPr>
          <p:cNvCxnSpPr>
            <a:cxnSpLocks/>
            <a:stCxn id="16" idx="5"/>
            <a:endCxn id="17" idx="0"/>
          </p:cNvCxnSpPr>
          <p:nvPr/>
        </p:nvCxnSpPr>
        <p:spPr>
          <a:xfrm>
            <a:off x="8518352" y="3477701"/>
            <a:ext cx="297915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4FFE2D3-BFC6-0447-AA53-51F6CBD64B40}"/>
              </a:ext>
            </a:extLst>
          </p:cNvPr>
          <p:cNvSpPr/>
          <p:nvPr/>
        </p:nvSpPr>
        <p:spPr>
          <a:xfrm>
            <a:off x="7947587" y="5061686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7B97F1-9F05-9D46-9484-233190B5C49D}"/>
              </a:ext>
            </a:extLst>
          </p:cNvPr>
          <p:cNvSpPr/>
          <p:nvPr/>
        </p:nvSpPr>
        <p:spPr>
          <a:xfrm>
            <a:off x="7405023" y="3970651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D99A99-2EBF-0A4E-92D8-E03F47B1320A}"/>
              </a:ext>
            </a:extLst>
          </p:cNvPr>
          <p:cNvCxnSpPr>
            <a:cxnSpLocks/>
            <a:stCxn id="21" idx="3"/>
            <a:endCxn id="15" idx="0"/>
          </p:cNvCxnSpPr>
          <p:nvPr/>
        </p:nvCxnSpPr>
        <p:spPr>
          <a:xfrm flipH="1">
            <a:off x="7145490" y="4486365"/>
            <a:ext cx="358460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6DDD2F-01B5-5240-B6FA-64FA186033E6}"/>
              </a:ext>
            </a:extLst>
          </p:cNvPr>
          <p:cNvCxnSpPr>
            <a:cxnSpLocks/>
            <a:stCxn id="21" idx="5"/>
            <a:endCxn id="20" idx="0"/>
          </p:cNvCxnSpPr>
          <p:nvPr/>
        </p:nvCxnSpPr>
        <p:spPr>
          <a:xfrm>
            <a:off x="7981609" y="4486365"/>
            <a:ext cx="303735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DDBD568-9464-C049-803D-CC02595BF9EC}"/>
              </a:ext>
            </a:extLst>
          </p:cNvPr>
          <p:cNvSpPr/>
          <p:nvPr/>
        </p:nvSpPr>
        <p:spPr>
          <a:xfrm>
            <a:off x="9369412" y="5211828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091806-BC00-624C-A5F7-9A38AFA14B34}"/>
              </a:ext>
            </a:extLst>
          </p:cNvPr>
          <p:cNvSpPr/>
          <p:nvPr/>
        </p:nvSpPr>
        <p:spPr>
          <a:xfrm>
            <a:off x="10503445" y="3112129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F3F01D-E5C3-F14F-B6B1-B5391E6DEB15}"/>
              </a:ext>
            </a:extLst>
          </p:cNvPr>
          <p:cNvSpPr/>
          <p:nvPr/>
        </p:nvSpPr>
        <p:spPr>
          <a:xfrm>
            <a:off x="11040189" y="4120793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642293-9DC6-5C44-BF2F-FCB2C737E0CC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10304459" y="3627843"/>
            <a:ext cx="297913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A9A806-F5E4-C144-8B66-1A737ACDCCB2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11080031" y="3627843"/>
            <a:ext cx="297915" cy="49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C58DFFC-00EB-8C46-B432-4F77D661C899}"/>
              </a:ext>
            </a:extLst>
          </p:cNvPr>
          <p:cNvSpPr/>
          <p:nvPr/>
        </p:nvSpPr>
        <p:spPr>
          <a:xfrm>
            <a:off x="10509266" y="5211828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F5256D-B5E9-4A46-B9A8-F1B701DA3B5B}"/>
              </a:ext>
            </a:extLst>
          </p:cNvPr>
          <p:cNvSpPr/>
          <p:nvPr/>
        </p:nvSpPr>
        <p:spPr>
          <a:xfrm>
            <a:off x="9966702" y="4120793"/>
            <a:ext cx="675513" cy="604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B7BEDA-BA64-7442-B944-EBA10F71C59E}"/>
              </a:ext>
            </a:extLst>
          </p:cNvPr>
          <p:cNvCxnSpPr>
            <a:cxnSpLocks/>
            <a:stCxn id="30" idx="3"/>
            <a:endCxn id="24" idx="0"/>
          </p:cNvCxnSpPr>
          <p:nvPr/>
        </p:nvCxnSpPr>
        <p:spPr>
          <a:xfrm flipH="1">
            <a:off x="9707169" y="4636507"/>
            <a:ext cx="358460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DB935A-0913-5341-A0C2-759EA20F89FF}"/>
              </a:ext>
            </a:extLst>
          </p:cNvPr>
          <p:cNvCxnSpPr>
            <a:cxnSpLocks/>
            <a:stCxn id="30" idx="5"/>
            <a:endCxn id="29" idx="0"/>
          </p:cNvCxnSpPr>
          <p:nvPr/>
        </p:nvCxnSpPr>
        <p:spPr>
          <a:xfrm>
            <a:off x="10543288" y="4636507"/>
            <a:ext cx="303735" cy="57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7052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Site Events are</a:t>
            </a:r>
          </a:p>
          <a:p>
            <a:pPr lvl="1"/>
            <a:r>
              <a:rPr lang="en-US" dirty="0"/>
              <a:t>given as input</a:t>
            </a:r>
          </a:p>
          <a:p>
            <a:pPr lvl="1"/>
            <a:r>
              <a:rPr lang="en-US" dirty="0"/>
              <a:t>represented by the (</a:t>
            </a:r>
            <a:r>
              <a:rPr lang="en-US" dirty="0" err="1"/>
              <a:t>x,y</a:t>
            </a:r>
            <a:r>
              <a:rPr lang="en-US" dirty="0"/>
              <a:t>)-coordinate of the site point</a:t>
            </a:r>
          </a:p>
          <a:p>
            <a:r>
              <a:rPr lang="en-US" dirty="0"/>
              <a:t>Circle Events are</a:t>
            </a:r>
          </a:p>
          <a:p>
            <a:pPr lvl="1"/>
            <a:r>
              <a:rPr lang="en-US" dirty="0"/>
              <a:t>represented by the (</a:t>
            </a:r>
            <a:r>
              <a:rPr lang="en-US" dirty="0" err="1"/>
              <a:t>x,y</a:t>
            </a:r>
            <a:r>
              <a:rPr lang="en-US" dirty="0"/>
              <a:t>)-coordinate of the lowest point of an empty circle touching three or more sites</a:t>
            </a:r>
          </a:p>
          <a:p>
            <a:pPr lvl="1"/>
            <a:r>
              <a:rPr lang="en-US" dirty="0"/>
              <a:t>computed on the fly (intersection of the two bisectors in between the three sites)</a:t>
            </a:r>
          </a:p>
          <a:p>
            <a:pPr lvl="1"/>
            <a:r>
              <a:rPr lang="en-US" dirty="0"/>
              <a:t> “anticipated”: these newly generated events may represented by the (</a:t>
            </a:r>
            <a:r>
              <a:rPr lang="en-US" dirty="0" err="1"/>
              <a:t>x,y</a:t>
            </a:r>
            <a:r>
              <a:rPr lang="en-US" dirty="0"/>
              <a:t>)-coordinate of the lowest point of an empty circle touching three or more sites; they can be false and need to be removed later</a:t>
            </a:r>
          </a:p>
          <a:p>
            <a:r>
              <a:rPr lang="en-US" dirty="0"/>
              <a:t>Event Queue prioritizes events based on their y-coordinates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C9FC76-0056-D049-A6B3-6F4CD6E8E3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043C3-AE56-9647-859B-60A50B58217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Event Queue Summary</a:t>
            </a:r>
          </a:p>
        </p:txBody>
      </p:sp>
    </p:spTree>
    <p:extLst>
      <p:ext uri="{BB962C8B-B14F-4D97-AF65-F5344CB8AC3E}">
        <p14:creationId xmlns:p14="http://schemas.microsoft.com/office/powerpoint/2010/main" val="41384790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043C3-AE56-9647-859B-60A50B5821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AC56C43-CC0A-3247-A96A-9419BB4ECF7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5000A1-41BB-C048-8494-16EE400E1BA8}"/>
              </a:ext>
            </a:extLst>
          </p:cNvPr>
          <p:cNvSpPr/>
          <p:nvPr/>
        </p:nvSpPr>
        <p:spPr>
          <a:xfrm>
            <a:off x="3352800" y="247875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73518-7E2A-9B44-8F6C-48185F8F9707}"/>
              </a:ext>
            </a:extLst>
          </p:cNvPr>
          <p:cNvSpPr/>
          <p:nvPr/>
        </p:nvSpPr>
        <p:spPr>
          <a:xfrm>
            <a:off x="7376160" y="170485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D5E745-A941-0B4C-BA79-8D6E88F929FA}"/>
              </a:ext>
            </a:extLst>
          </p:cNvPr>
          <p:cNvSpPr/>
          <p:nvPr/>
        </p:nvSpPr>
        <p:spPr>
          <a:xfrm>
            <a:off x="5364480" y="325266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26ABE2-DFB6-2D47-95FA-4F4AD96441D2}"/>
              </a:ext>
            </a:extLst>
          </p:cNvPr>
          <p:cNvSpPr/>
          <p:nvPr/>
        </p:nvSpPr>
        <p:spPr>
          <a:xfrm>
            <a:off x="6370320" y="5574383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5BFB5-9362-0C40-BBD9-040F3DAF0F64}"/>
              </a:ext>
            </a:extLst>
          </p:cNvPr>
          <p:cNvSpPr/>
          <p:nvPr/>
        </p:nvSpPr>
        <p:spPr>
          <a:xfrm>
            <a:off x="4358640" y="480047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131F80-2AFD-394A-9658-99FBCAC82265}"/>
              </a:ext>
            </a:extLst>
          </p:cNvPr>
          <p:cNvSpPr/>
          <p:nvPr/>
        </p:nvSpPr>
        <p:spPr>
          <a:xfrm>
            <a:off x="8382000" y="402657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995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Current state of the Voronoi diagram</a:t>
            </a:r>
          </a:p>
          <a:p>
            <a:pPr lvl="1"/>
            <a:r>
              <a:rPr lang="en-US" dirty="0"/>
              <a:t>Doubly linked list of half-edges, vertices, cell records</a:t>
            </a:r>
          </a:p>
          <a:p>
            <a:r>
              <a:rPr lang="en-US" dirty="0"/>
              <a:t>Current state of the beach line</a:t>
            </a:r>
          </a:p>
          <a:p>
            <a:pPr lvl="1"/>
            <a:r>
              <a:rPr lang="en-US" dirty="0"/>
              <a:t>Keep track of break points</a:t>
            </a:r>
          </a:p>
          <a:p>
            <a:r>
              <a:rPr lang="en-US" dirty="0"/>
              <a:t>Inner nodes of binary search tree; represented by a tuple</a:t>
            </a:r>
          </a:p>
          <a:p>
            <a:pPr lvl="1"/>
            <a:r>
              <a:rPr lang="en-US" dirty="0"/>
              <a:t>Keep track of arcs currently on beach line</a:t>
            </a:r>
          </a:p>
          <a:p>
            <a:r>
              <a:rPr lang="en-US" dirty="0"/>
              <a:t>Leaf nodes of binary search tree; represented by a site that generated the arc</a:t>
            </a:r>
          </a:p>
          <a:p>
            <a:r>
              <a:rPr lang="en-US" dirty="0"/>
              <a:t>Current state of the sweep line</a:t>
            </a:r>
          </a:p>
          <a:p>
            <a:pPr lvl="1"/>
            <a:r>
              <a:rPr lang="en-US" dirty="0"/>
              <a:t>Priority event queue sorted on decreasing y-coordinate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CC8EC4-6E27-6148-B185-AD134C2700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7957C1-B3AF-CA44-9721-55789A00F9C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Summarizing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14688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Events in Q share the same y-coordinate</a:t>
            </a:r>
          </a:p>
          <a:p>
            <a:pPr lvl="1"/>
            <a:r>
              <a:rPr lang="en-US" dirty="0"/>
              <a:t>Can additionally sort them using x-coordinate</a:t>
            </a:r>
          </a:p>
          <a:p>
            <a:r>
              <a:rPr lang="en-US" dirty="0"/>
              <a:t>Circle event involving more than 3 sites</a:t>
            </a:r>
          </a:p>
          <a:p>
            <a:pPr lvl="1"/>
            <a:r>
              <a:rPr lang="en-US" dirty="0"/>
              <a:t>Current algorithm produces multiple degree 3 Voronoi vertices joined by zero-length edges</a:t>
            </a:r>
          </a:p>
          <a:p>
            <a:pPr lvl="1"/>
            <a:r>
              <a:rPr lang="en-US" dirty="0"/>
              <a:t>Can be fixed in post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1DBE77-8A22-EB4E-8819-71BA076158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AC015C-76A0-AA42-A5F7-F8334AB158B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Degenerate Cases</a:t>
            </a:r>
          </a:p>
        </p:txBody>
      </p:sp>
    </p:spTree>
    <p:extLst>
      <p:ext uri="{BB962C8B-B14F-4D97-AF65-F5344CB8AC3E}">
        <p14:creationId xmlns:p14="http://schemas.microsoft.com/office/powerpoint/2010/main" val="26885849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Site points are collinear (break points neither converge or diverge)</a:t>
            </a:r>
          </a:p>
          <a:p>
            <a:pPr lvl="1"/>
            <a:r>
              <a:rPr lang="en-US" dirty="0"/>
              <a:t>Bounding box takes care of this</a:t>
            </a:r>
          </a:p>
          <a:p>
            <a:r>
              <a:rPr lang="en-US" dirty="0"/>
              <a:t>One of the sites coincides with the lowest point of the circle event</a:t>
            </a:r>
          </a:p>
          <a:p>
            <a:pPr lvl="1"/>
            <a:r>
              <a:rPr lang="en-US" dirty="0"/>
              <a:t>Do nothing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36A85C-FD86-A64D-BA6C-3B1F0033D6D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9D3FF-E204-104C-983B-12BEFD4BE52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Degenerate Cases</a:t>
            </a:r>
          </a:p>
        </p:txBody>
      </p:sp>
    </p:spTree>
    <p:extLst>
      <p:ext uri="{BB962C8B-B14F-4D97-AF65-F5344CB8AC3E}">
        <p14:creationId xmlns:p14="http://schemas.microsoft.com/office/powerpoint/2010/main" val="5155233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86" y="1205309"/>
            <a:ext cx="9938439" cy="4824960"/>
          </a:xfrm>
        </p:spPr>
        <p:txBody>
          <a:bodyPr>
            <a:normAutofit fontScale="92500" lnSpcReduction="20000"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Locate the leaf representing the existing arc that is above the new site</a:t>
            </a:r>
          </a:p>
          <a:p>
            <a:pPr lvl="1"/>
            <a:r>
              <a:rPr lang="en-US" dirty="0"/>
              <a:t>Delete the potential circle event in the event queue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Break the arc by replacing the leaf node with a sub tree representing the new arc and break points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Add a new edge record in the link list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Check for potential circle event(s), add them to queue if they exist</a:t>
            </a:r>
          </a:p>
          <a:p>
            <a:pPr lvl="1"/>
            <a:r>
              <a:rPr lang="en-US" dirty="0"/>
              <a:t>Store in the corresponding leaf of T a pointer to the new circle event in the queue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40900A-40E2-F649-8E0D-97835B6D2BD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B4E233-7720-0247-B803-A12BF6BCCC6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Handling Site Events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3B80D2-C98C-1B4E-8929-B980369E3CFB}"/>
              </a:ext>
            </a:extLst>
          </p:cNvPr>
          <p:cNvSpPr/>
          <p:nvPr/>
        </p:nvSpPr>
        <p:spPr>
          <a:xfrm>
            <a:off x="762000" y="1371600"/>
            <a:ext cx="10972800" cy="1219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O(N log 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A68844-7191-9048-851B-3B94D59F047C}"/>
              </a:ext>
            </a:extLst>
          </p:cNvPr>
          <p:cNvSpPr/>
          <p:nvPr/>
        </p:nvSpPr>
        <p:spPr>
          <a:xfrm>
            <a:off x="762000" y="2590800"/>
            <a:ext cx="10972800" cy="12079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B2947-AA83-3946-AE11-70DFD9735A5E}"/>
              </a:ext>
            </a:extLst>
          </p:cNvPr>
          <p:cNvSpPr/>
          <p:nvPr/>
        </p:nvSpPr>
        <p:spPr>
          <a:xfrm>
            <a:off x="762000" y="3798711"/>
            <a:ext cx="10972800" cy="3922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59007-F572-4742-BAD9-5284024263F7}"/>
              </a:ext>
            </a:extLst>
          </p:cNvPr>
          <p:cNvSpPr/>
          <p:nvPr/>
        </p:nvSpPr>
        <p:spPr>
          <a:xfrm>
            <a:off x="762000" y="4191000"/>
            <a:ext cx="10972800" cy="1600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2811311634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5498</TotalTime>
  <Words>3085</Words>
  <Application>Microsoft Macintosh PowerPoint</Application>
  <PresentationFormat>Widescreen</PresentationFormat>
  <Paragraphs>469</Paragraphs>
  <Slides>101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Cambria Math</vt:lpstr>
      <vt:lpstr>Gill Sans MT</vt:lpstr>
      <vt:lpstr>Symbol</vt:lpstr>
      <vt:lpstr>Times New Roman</vt:lpstr>
      <vt:lpstr>17/02/15</vt:lpstr>
      <vt:lpstr>COT 4521: Introduction to Computational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202</cp:revision>
  <dcterms:created xsi:type="dcterms:W3CDTF">2013-08-12T17:41:37Z</dcterms:created>
  <dcterms:modified xsi:type="dcterms:W3CDTF">2018-10-22T14:33:06Z</dcterms:modified>
</cp:coreProperties>
</file>